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7" r:id="rId3"/>
    <p:sldId id="259" r:id="rId4"/>
    <p:sldId id="260" r:id="rId5"/>
    <p:sldId id="262" r:id="rId6"/>
    <p:sldId id="263" r:id="rId7"/>
    <p:sldId id="273" r:id="rId8"/>
    <p:sldId id="265" r:id="rId9"/>
    <p:sldId id="267" r:id="rId10"/>
    <p:sldId id="268" r:id="rId11"/>
    <p:sldId id="271" r:id="rId12"/>
    <p:sldId id="272" r:id="rId13"/>
    <p:sldId id="274" r:id="rId14"/>
  </p:sldIdLst>
  <p:sldSz cx="118808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DEF"/>
    <a:srgbClr val="DB1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786" y="-90"/>
      </p:cViewPr>
      <p:guideLst>
        <p:guide orient="horz" pos="2160"/>
        <p:guide pos="37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2765201713903794"/>
          <c:y val="0.11941155524153979"/>
          <c:w val="0.36895478532498571"/>
          <c:h val="0.589558172646353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C43-41F4-AF4E-F9B07B7BDC1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C43-41F4-AF4E-F9B07B7BDC1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C43-41F4-AF4E-F9B07B7BDC10}"/>
              </c:ext>
            </c:extLst>
          </c:dPt>
          <c:dLbls>
            <c:dLbl>
              <c:idx val="0"/>
              <c:layout>
                <c:manualLayout>
                  <c:x val="3.2716907299090499E-2"/>
                  <c:y val="3.22512015900434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43-41F4-AF4E-F9B07B7BDC10}"/>
                </c:ext>
              </c:extLst>
            </c:dLbl>
            <c:dLbl>
              <c:idx val="1"/>
              <c:layout>
                <c:manualLayout>
                  <c:x val="-5.1801769890226668E-2"/>
                  <c:y val="3.583466843338165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43-41F4-AF4E-F9B07B7BDC10}"/>
                </c:ext>
              </c:extLst>
            </c:dLbl>
            <c:dLbl>
              <c:idx val="2"/>
              <c:layout>
                <c:manualLayout>
                  <c:x val="-1.3632044707954373E-2"/>
                  <c:y val="-4.65850689633961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43-41F4-AF4E-F9B07B7BDC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Субсидия на выполнение муниципального задания</c:v>
                </c:pt>
                <c:pt idx="1">
                  <c:v>Платные образовательные услуги</c:v>
                </c:pt>
                <c:pt idx="2">
                  <c:v>Благотворительные средства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83.346000000000004</c:v>
                </c:pt>
                <c:pt idx="1">
                  <c:v>16.553999999999998</c:v>
                </c:pt>
                <c:pt idx="2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43-41F4-AF4E-F9B07B7BDC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76B-47BB-AB1A-84D9468DDCD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76B-47BB-AB1A-84D9468DDCD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76B-47BB-AB1A-84D9468DDC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Субсидия на выполнение муниципального задания</c:v>
                </c:pt>
                <c:pt idx="1">
                  <c:v>Платные образовательные услуги</c:v>
                </c:pt>
                <c:pt idx="2">
                  <c:v>Благотворительные средства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43-41F4-AF4E-F9B07B7BDC1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230707474510286E-2"/>
          <c:y val="0.6635418083358775"/>
          <c:w val="0.8368604292819869"/>
          <c:h val="0.250739689632268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CF4063-CE54-4309-98D3-B368CDBC3FBE}" type="doc">
      <dgm:prSet loTypeId="urn:microsoft.com/office/officeart/2008/layout/PictureStrip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D79589-CD56-45E9-8ACB-5C6664233736}">
      <dgm:prSet custT="1"/>
      <dgm:spPr>
        <a:xfrm>
          <a:off x="4006195" y="381518"/>
          <a:ext cx="3523494" cy="1101091"/>
        </a:xfrm>
      </dgm:spPr>
      <dgm:t>
        <a:bodyPr/>
        <a:lstStyle/>
        <a:p>
          <a:pPr algn="l" rtl="0">
            <a:buNone/>
          </a:pPr>
          <a:r>
            <a:rPr lang="ru-RU" sz="1400" b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Расширение видов и увеличение объема образовательных услуг в соответствии с запросами социума.</a:t>
          </a:r>
        </a:p>
      </dgm:t>
    </dgm:pt>
    <dgm:pt modelId="{01A0FC14-8C5B-45E2-B7C6-CBA100CEC9EA}" type="parTrans" cxnId="{C9F7AC59-9A26-4E40-93CB-D3DB9DC6B393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A36656FB-77EC-40D7-8600-7C41248716A8}" type="sibTrans" cxnId="{C9F7AC59-9A26-4E40-93CB-D3DB9DC6B393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D776DCFB-C157-49EB-9DA3-95070C17D76C}">
      <dgm:prSet custT="1"/>
      <dgm:spPr>
        <a:xfrm>
          <a:off x="7865463" y="381518"/>
          <a:ext cx="3523494" cy="1101091"/>
        </a:xfrm>
      </dgm:spPr>
      <dgm:t>
        <a:bodyPr/>
        <a:lstStyle/>
        <a:p>
          <a:pPr algn="l" rtl="0">
            <a:buNone/>
          </a:pPr>
          <a:r>
            <a:rPr lang="ru-RU" sz="1400" b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Увеличение  количества и повышение эффективности работы по договорам научного сотрудничества.</a:t>
          </a:r>
          <a:endParaRPr lang="ru-RU" sz="1400" b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6C07DDC-4ADA-475C-99BC-DCE485B3ACAD}" type="parTrans" cxnId="{CC3DA16B-690E-4304-828A-7E1986284F09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D4F71517-94DC-48AC-94E4-9725AD1557D6}" type="sibTrans" cxnId="{CC3DA16B-690E-4304-828A-7E1986284F09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19DBB4A3-B256-4968-8308-D0DFEE8712A9}">
      <dgm:prSet custT="1"/>
      <dgm:spPr>
        <a:xfrm>
          <a:off x="146926" y="1767670"/>
          <a:ext cx="3523494" cy="1101091"/>
        </a:xfrm>
      </dgm:spPr>
      <dgm:t>
        <a:bodyPr/>
        <a:lstStyle/>
        <a:p>
          <a:pPr algn="l" rtl="0">
            <a:buNone/>
          </a:pPr>
          <a:r>
            <a:rPr lang="ru-RU" sz="1400" b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Реализация проекта по формированию </a:t>
          </a:r>
          <a:r>
            <a:rPr lang="ru-RU" sz="1400" b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образовательной экосистемы в учреждении.</a:t>
          </a:r>
          <a:endParaRPr lang="ru-RU" sz="1400" b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3A2B788-7424-4CE2-B516-A25C1A53F97B}" type="parTrans" cxnId="{928208DA-95A8-4B46-8DB2-5684AA11683F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EED3A597-0D4B-447F-B113-4574CBC90842}" type="sibTrans" cxnId="{928208DA-95A8-4B46-8DB2-5684AA11683F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30F66F27-1836-40E0-A870-DEDBF655A83F}">
      <dgm:prSet custT="1"/>
      <dgm:spPr>
        <a:xfrm>
          <a:off x="4006195" y="1767670"/>
          <a:ext cx="3523494" cy="1101091"/>
        </a:xfrm>
      </dgm:spPr>
      <dgm:t>
        <a:bodyPr/>
        <a:lstStyle/>
        <a:p>
          <a:pPr algn="l" rtl="0">
            <a:buNone/>
          </a:pPr>
          <a:r>
            <a:rPr lang="ru-RU" sz="1400" b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Усовершенствование дополнительных образовательных программ в условиях повышения качества образования.</a:t>
          </a:r>
        </a:p>
      </dgm:t>
    </dgm:pt>
    <dgm:pt modelId="{076B508A-EB90-452F-AF61-269F78E832CE}" type="parTrans" cxnId="{6B44DC40-4506-46B4-8813-5378357245EB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BF0D6B54-2AED-4421-AC34-78F0F11F0032}" type="sibTrans" cxnId="{6B44DC40-4506-46B4-8813-5378357245EB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23D21186-89DC-4FDB-8C37-0B43BB3D6426}">
      <dgm:prSet custT="1"/>
      <dgm:spPr>
        <a:xfrm>
          <a:off x="7865463" y="1767670"/>
          <a:ext cx="3523494" cy="1101091"/>
        </a:xfrm>
      </dgm:spPr>
      <dgm:t>
        <a:bodyPr/>
        <a:lstStyle/>
        <a:p>
          <a:pPr algn="l" rtl="0">
            <a:buNone/>
          </a:pPr>
          <a:r>
            <a:rPr lang="ru-RU" sz="1400" b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Расширение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участия коллектива, родительского актива в принятии и реализации правовых и управленческих решений относительно деятельности учреждения.</a:t>
          </a:r>
          <a:endParaRPr lang="ru-RU" sz="1400" b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21CE113-F5C6-4156-9A8D-56EEB8317424}" type="parTrans" cxnId="{73536DA2-78DF-4D41-8B29-EBEEFEF0DB80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C21F8D98-06B4-4040-95E7-D0B13AE9FC3D}" type="sibTrans" cxnId="{73536DA2-78DF-4D41-8B29-EBEEFEF0DB80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E3E976D1-3DBA-49E2-BC5D-9DDE51468892}">
      <dgm:prSet custT="1"/>
      <dgm:spPr>
        <a:xfrm>
          <a:off x="146926" y="3153823"/>
          <a:ext cx="3523494" cy="1101091"/>
        </a:xfrm>
      </dgm:spPr>
      <dgm:t>
        <a:bodyPr/>
        <a:lstStyle/>
        <a:p>
          <a:pPr algn="l" rtl="0">
            <a:buNone/>
          </a:pPr>
          <a:r>
            <a:rPr lang="ru-RU" sz="1400" b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Организация обучения как персональную учебную траекторию, проходящую как индивидуально, так и в разных группах «коллективного обучения». </a:t>
          </a:r>
          <a:endParaRPr lang="ru-RU" sz="1400" b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41CC6F0-FEAD-468A-BAE8-597C91A429A0}" type="parTrans" cxnId="{482ADCA5-E4D0-48EF-996C-CB547D391780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5BB44BB9-08DB-49FD-9442-CF6E90F3C40F}" type="sibTrans" cxnId="{482ADCA5-E4D0-48EF-996C-CB547D391780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A75D461F-1332-4BDA-A6E4-9B915B6B400A}">
      <dgm:prSet custT="1"/>
      <dgm:spPr>
        <a:xfrm>
          <a:off x="4006195" y="3153823"/>
          <a:ext cx="3523494" cy="1101091"/>
        </a:xfrm>
      </dgm:spPr>
      <dgm:t>
        <a:bodyPr/>
        <a:lstStyle/>
        <a:p>
          <a:pPr algn="l" rtl="0">
            <a:buNone/>
          </a:pPr>
          <a:r>
            <a:rPr lang="ru-RU" sz="1400" b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Расширение спектра дополнительных общеразвивающих </a:t>
          </a:r>
          <a:r>
            <a:rPr lang="ru-RU" sz="1400" b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программ </a:t>
          </a:r>
          <a:r>
            <a:rPr lang="ru-RU" sz="1400" b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технической и естественнонаучной направленности.</a:t>
          </a:r>
        </a:p>
      </dgm:t>
    </dgm:pt>
    <dgm:pt modelId="{10055484-C0ED-4AFA-BFD5-4DCF01743C75}" type="parTrans" cxnId="{06390FF6-4998-4919-A4E8-D22D0E15E92F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D3A256DB-08B5-4318-9BFE-0F4254E8BADC}" type="sibTrans" cxnId="{06390FF6-4998-4919-A4E8-D22D0E15E92F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CD916EB7-6A37-4C63-B0F6-D60507843BE9}">
      <dgm:prSet custT="1"/>
      <dgm:spPr>
        <a:xfrm>
          <a:off x="7865463" y="3153823"/>
          <a:ext cx="3523494" cy="1101091"/>
        </a:xfrm>
      </dgm:spPr>
      <dgm:t>
        <a:bodyPr/>
        <a:lstStyle/>
        <a:p>
          <a:pPr algn="l" rtl="0">
            <a:buNone/>
          </a:pPr>
          <a:r>
            <a:rPr lang="ru-RU" sz="1400" b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Продолжение работы  над созданием базы одаренных детей, в рамках реализации проекта «Одаренные дети достояние нации».</a:t>
          </a:r>
          <a:endParaRPr lang="ru-RU" sz="1400" b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D285A35-47F6-409B-B5D8-A4746F046D81}" type="parTrans" cxnId="{0D63F0D9-53C1-415C-87C1-BF2A993B8849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8F527C84-C7ED-47C2-B934-A6E7D89C87F9}" type="sibTrans" cxnId="{0D63F0D9-53C1-415C-87C1-BF2A993B8849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36E1689E-679B-4D45-9C87-D0D063A9146D}">
      <dgm:prSet custT="1"/>
      <dgm:spPr>
        <a:xfrm>
          <a:off x="146926" y="4539975"/>
          <a:ext cx="3523494" cy="1101091"/>
        </a:xfrm>
      </dgm:spPr>
      <dgm:t>
        <a:bodyPr/>
        <a:lstStyle/>
        <a:p>
          <a:pPr algn="l" rtl="0">
            <a:buNone/>
          </a:pPr>
          <a:r>
            <a:rPr lang="ru-RU" sz="1400" b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смещения образовательного пространства на территорию организации – партнера, согласно заключенным договорам сотрудничества. </a:t>
          </a:r>
          <a:endParaRPr lang="ru-RU" sz="1400" b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7F85CC0-DD01-4ED5-BEE3-667D729630AE}" type="parTrans" cxnId="{C1241099-DF3B-4D78-8F03-1CAFCB54358E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24333C71-C20D-428D-A197-ADD4B0E315B1}" type="sibTrans" cxnId="{C1241099-DF3B-4D78-8F03-1CAFCB54358E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22FE7BA0-70AC-4489-A816-36378471E956}">
      <dgm:prSet custT="1"/>
      <dgm:spPr>
        <a:xfrm>
          <a:off x="4006195" y="4539975"/>
          <a:ext cx="3523494" cy="1101091"/>
        </a:xfrm>
      </dgm:spPr>
      <dgm:t>
        <a:bodyPr/>
        <a:lstStyle/>
        <a:p>
          <a:pPr rtl="0"/>
          <a:endParaRPr lang="ru-RU" sz="1400" b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rtl="0"/>
          <a:r>
            <a:rPr lang="ru-RU" sz="1400" b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Повышение </a:t>
          </a:r>
          <a:r>
            <a:rPr lang="ru-RU" sz="1400" b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профессионального уровня кадрового состава  в условиях формирования инновационной </a:t>
          </a:r>
          <a:r>
            <a:rPr lang="ru-RU" sz="1400" b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образовательной экосистемы в учреждении.</a:t>
          </a:r>
        </a:p>
        <a:p>
          <a:pPr algn="just" rtl="0">
            <a:buNone/>
          </a:pPr>
          <a:endParaRPr lang="ru-RU" sz="1400" b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99CB90-7E8D-4E95-A395-281673000B1E}" type="parTrans" cxnId="{1C2BE5C1-6169-42A2-B2AF-A3719E242416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2F881522-2E66-4B4D-A41A-B0F7D931AA66}" type="sibTrans" cxnId="{1C2BE5C1-6169-42A2-B2AF-A3719E242416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CEA485BD-553C-48F1-B722-DCD2517BFACF}">
      <dgm:prSet custT="1"/>
      <dgm:spPr>
        <a:xfrm>
          <a:off x="7865463" y="4539975"/>
          <a:ext cx="3523494" cy="1101091"/>
        </a:xfrm>
      </dgm:spPr>
      <dgm:t>
        <a:bodyPr/>
        <a:lstStyle/>
        <a:p>
          <a:pPr algn="just" rtl="0">
            <a:buNone/>
          </a:pPr>
          <a:r>
            <a:rPr lang="ru-RU" sz="1400" b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Организация и проведение мероприятий в соответствии с планом работы учреждения.</a:t>
          </a:r>
        </a:p>
      </dgm:t>
    </dgm:pt>
    <dgm:pt modelId="{996DBFD2-C6F3-4556-9DFB-ECF7212E9240}" type="parTrans" cxnId="{F0AF59EB-2B0A-464D-8181-27C610399561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10AD1461-7233-49EE-AF1C-4D72AD3B2137}" type="sibTrans" cxnId="{F0AF59EB-2B0A-464D-8181-27C610399561}">
      <dgm:prSet/>
      <dgm:spPr/>
      <dgm:t>
        <a:bodyPr/>
        <a:lstStyle/>
        <a:p>
          <a:pPr algn="just"/>
          <a:endParaRPr lang="ru-RU" b="0">
            <a:solidFill>
              <a:schemeClr val="accent4"/>
            </a:solidFill>
          </a:endParaRPr>
        </a:p>
      </dgm:t>
    </dgm:pt>
    <dgm:pt modelId="{02EBD73C-8B5E-42C6-B88C-3907AA3A3347}" type="pres">
      <dgm:prSet presAssocID="{1BCF4063-CE54-4309-98D3-B368CDBC3F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017A25-A334-4E46-9BD6-2FE0BAFD1F40}" type="pres">
      <dgm:prSet presAssocID="{A4D79589-CD56-45E9-8ACB-5C6664233736}" presName="composite" presStyleCnt="0"/>
      <dgm:spPr/>
    </dgm:pt>
    <dgm:pt modelId="{7CC848AD-7025-483A-8D50-6090FC4FCB44}" type="pres">
      <dgm:prSet presAssocID="{A4D79589-CD56-45E9-8ACB-5C6664233736}" presName="rect1" presStyleLbl="trAlignAcc1" presStyleIdx="0" presStyleCnt="11" custLinFactY="25327" custLinFactNeighborX="1187" custLinFactNeighborY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6C24ADC-321F-4450-8B7A-985C98A29EDD}" type="pres">
      <dgm:prSet presAssocID="{A4D79589-CD56-45E9-8ACB-5C6664233736}" presName="rect2" presStyleLbl="fgImgPlace1" presStyleIdx="0" presStyleCnt="11" custLinFactY="19887" custLinFactNeighborX="7234" custLinFactNeighborY="100000"/>
      <dgm:spPr>
        <a:xfrm>
          <a:off x="3859382" y="222471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B22903FB-80D9-4A62-9F88-CE1A04AA2C7A}" type="pres">
      <dgm:prSet presAssocID="{A36656FB-77EC-40D7-8600-7C41248716A8}" presName="sibTrans" presStyleCnt="0"/>
      <dgm:spPr/>
    </dgm:pt>
    <dgm:pt modelId="{88B5C218-FB57-408B-8ABA-161E9F32E028}" type="pres">
      <dgm:prSet presAssocID="{D776DCFB-C157-49EB-9DA3-95070C17D76C}" presName="composite" presStyleCnt="0"/>
      <dgm:spPr/>
    </dgm:pt>
    <dgm:pt modelId="{76B3A3DF-0A04-44F0-B1A4-952A28BC9A99}" type="pres">
      <dgm:prSet presAssocID="{D776DCFB-C157-49EB-9DA3-95070C17D76C}" presName="rect1" presStyleLbl="trAlignAcc1" presStyleIdx="1" presStyleCnt="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231D331-8CA4-4A23-A9A0-79E2E5BEABE8}" type="pres">
      <dgm:prSet presAssocID="{D776DCFB-C157-49EB-9DA3-95070C17D76C}" presName="rect2" presStyleLbl="fgImgPlace1" presStyleIdx="1" presStyleCnt="11"/>
      <dgm:spPr>
        <a:xfrm>
          <a:off x="7718650" y="222471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A21B4F14-622D-4AD9-90CC-7428136D784C}" type="pres">
      <dgm:prSet presAssocID="{D4F71517-94DC-48AC-94E4-9725AD1557D6}" presName="sibTrans" presStyleCnt="0"/>
      <dgm:spPr/>
    </dgm:pt>
    <dgm:pt modelId="{BFDF631A-FA92-471D-B6C2-46E36E6C6247}" type="pres">
      <dgm:prSet presAssocID="{19DBB4A3-B256-4968-8308-D0DFEE8712A9}" presName="composite" presStyleCnt="0"/>
      <dgm:spPr/>
    </dgm:pt>
    <dgm:pt modelId="{77EF1F22-1133-4027-8F34-E9B02C249745}" type="pres">
      <dgm:prSet presAssocID="{19DBB4A3-B256-4968-8308-D0DFEE8712A9}" presName="rect1" presStyleLbl="trAlignAcc1" presStyleIdx="2" presStyleCnt="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69A6F2C-1A27-41DA-83D1-B64394331118}" type="pres">
      <dgm:prSet presAssocID="{19DBB4A3-B256-4968-8308-D0DFEE8712A9}" presName="rect2" presStyleLbl="fgImgPlace1" presStyleIdx="2" presStyleCnt="11"/>
      <dgm:spPr>
        <a:xfrm>
          <a:off x="114" y="1608624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5A3E5AD1-0DE1-4C23-A616-711FDD2CD02D}" type="pres">
      <dgm:prSet presAssocID="{EED3A597-0D4B-447F-B113-4574CBC90842}" presName="sibTrans" presStyleCnt="0"/>
      <dgm:spPr/>
    </dgm:pt>
    <dgm:pt modelId="{E43D819E-7CE7-4201-9A90-57D166CA1202}" type="pres">
      <dgm:prSet presAssocID="{30F66F27-1836-40E0-A870-DEDBF655A83F}" presName="composite" presStyleCnt="0"/>
      <dgm:spPr/>
    </dgm:pt>
    <dgm:pt modelId="{627C6248-C382-494C-9026-52E33A2C2EC3}" type="pres">
      <dgm:prSet presAssocID="{30F66F27-1836-40E0-A870-DEDBF655A83F}" presName="rect1" presStyleLbl="trAlignAcc1" presStyleIdx="3" presStyleCnt="11" custLinFactY="25327" custLinFactNeighborX="1978" custLinFactNeighborY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B1AD60C-8A90-423F-A785-D5AA8E88A056}" type="pres">
      <dgm:prSet presAssocID="{30F66F27-1836-40E0-A870-DEDBF655A83F}" presName="rect2" presStyleLbl="fgImgPlace1" presStyleIdx="3" presStyleCnt="11" custLinFactY="19112" custLinFactNeighborX="9034" custLinFactNeighborY="100000"/>
      <dgm:spPr>
        <a:xfrm>
          <a:off x="3859382" y="1608624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9567DADA-75B9-485F-BC1D-4CD13AFF31EA}" type="pres">
      <dgm:prSet presAssocID="{BF0D6B54-2AED-4421-AC34-78F0F11F0032}" presName="sibTrans" presStyleCnt="0"/>
      <dgm:spPr/>
    </dgm:pt>
    <dgm:pt modelId="{DBEA968D-92AA-4511-9BF4-CF2A50A0C760}" type="pres">
      <dgm:prSet presAssocID="{23D21186-89DC-4FDB-8C37-0B43BB3D6426}" presName="composite" presStyleCnt="0"/>
      <dgm:spPr/>
    </dgm:pt>
    <dgm:pt modelId="{BB0CEB38-BF09-4092-89A3-D3B658AFCA76}" type="pres">
      <dgm:prSet presAssocID="{23D21186-89DC-4FDB-8C37-0B43BB3D6426}" presName="rect1" presStyleLbl="trAlignAcc1" presStyleIdx="4" presStyleCnt="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768EDC8-3AAC-418C-97B6-4242AE88F8EE}" type="pres">
      <dgm:prSet presAssocID="{23D21186-89DC-4FDB-8C37-0B43BB3D6426}" presName="rect2" presStyleLbl="fgImgPlace1" presStyleIdx="4" presStyleCnt="11"/>
      <dgm:spPr>
        <a:xfrm>
          <a:off x="7718650" y="1608624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3D3F865A-56E7-4027-BD20-9C43D86D1B75}" type="pres">
      <dgm:prSet presAssocID="{C21F8D98-06B4-4040-95E7-D0B13AE9FC3D}" presName="sibTrans" presStyleCnt="0"/>
      <dgm:spPr/>
    </dgm:pt>
    <dgm:pt modelId="{5EE18279-023C-4A8B-9CD1-14E0FB4954F9}" type="pres">
      <dgm:prSet presAssocID="{E3E976D1-3DBA-49E2-BC5D-9DDE51468892}" presName="composite" presStyleCnt="0"/>
      <dgm:spPr/>
    </dgm:pt>
    <dgm:pt modelId="{8FAD7247-00CB-4327-B62E-E01EAFE4F624}" type="pres">
      <dgm:prSet presAssocID="{E3E976D1-3DBA-49E2-BC5D-9DDE51468892}" presName="rect1" presStyleLbl="trAlignAcc1" presStyleIdx="5" presStyleCnt="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F86DE88-9FDC-4709-A110-53373228CE71}" type="pres">
      <dgm:prSet presAssocID="{E3E976D1-3DBA-49E2-BC5D-9DDE51468892}" presName="rect2" presStyleLbl="fgImgPlace1" presStyleIdx="5" presStyleCnt="11"/>
      <dgm:spPr>
        <a:xfrm>
          <a:off x="114" y="2994776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CF358DE4-58A1-476B-805F-8D9CBFB34B76}" type="pres">
      <dgm:prSet presAssocID="{5BB44BB9-08DB-49FD-9442-CF6E90F3C40F}" presName="sibTrans" presStyleCnt="0"/>
      <dgm:spPr/>
    </dgm:pt>
    <dgm:pt modelId="{76A9C4B2-7E5B-46AB-BE32-F2533DF12414}" type="pres">
      <dgm:prSet presAssocID="{A75D461F-1332-4BDA-A6E4-9B915B6B400A}" presName="composite" presStyleCnt="0"/>
      <dgm:spPr/>
    </dgm:pt>
    <dgm:pt modelId="{CE1D8027-86AB-447C-9816-99C4796A1765}" type="pres">
      <dgm:prSet presAssocID="{A75D461F-1332-4BDA-A6E4-9B915B6B400A}" presName="rect1" presStyleLbl="trAlignAcc1" presStyleIdx="6" presStyleCnt="11" custLinFactY="24842" custLinFactNeighborX="1187" custLinFactNeighborY="100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B4C2B1E-3481-45AD-80EC-AF89E9FE3605}" type="pres">
      <dgm:prSet presAssocID="{A75D461F-1332-4BDA-A6E4-9B915B6B400A}" presName="rect2" presStyleLbl="fgImgPlace1" presStyleIdx="6" presStyleCnt="11" custLinFactY="18153" custLinFactNeighborX="7233" custLinFactNeighborY="100000"/>
      <dgm:spPr>
        <a:xfrm>
          <a:off x="3859382" y="2994776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6A64FA54-0299-4E16-96DD-1A418AF7278E}" type="pres">
      <dgm:prSet presAssocID="{D3A256DB-08B5-4318-9BFE-0F4254E8BADC}" presName="sibTrans" presStyleCnt="0"/>
      <dgm:spPr/>
    </dgm:pt>
    <dgm:pt modelId="{93EA5BD9-E713-41D1-BCD1-A1B7B745CB25}" type="pres">
      <dgm:prSet presAssocID="{CD916EB7-6A37-4C63-B0F6-D60507843BE9}" presName="composite" presStyleCnt="0"/>
      <dgm:spPr/>
    </dgm:pt>
    <dgm:pt modelId="{2693C9A6-ACA0-4FB0-99FD-628758F909DF}" type="pres">
      <dgm:prSet presAssocID="{CD916EB7-6A37-4C63-B0F6-D60507843BE9}" presName="rect1" presStyleLbl="trAlignAcc1" presStyleIdx="7" presStyleCnt="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E536590-ED71-4AEE-8302-CE1E5571210C}" type="pres">
      <dgm:prSet presAssocID="{CD916EB7-6A37-4C63-B0F6-D60507843BE9}" presName="rect2" presStyleLbl="fgImgPlace1" presStyleIdx="7" presStyleCnt="11"/>
      <dgm:spPr>
        <a:xfrm>
          <a:off x="7718650" y="2994776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CB666FB1-BEA7-49E1-9826-B3F450B9E04E}" type="pres">
      <dgm:prSet presAssocID="{8F527C84-C7ED-47C2-B934-A6E7D89C87F9}" presName="sibTrans" presStyleCnt="0"/>
      <dgm:spPr/>
    </dgm:pt>
    <dgm:pt modelId="{48CA415A-BA0D-4025-8726-EF46CFCF01CB}" type="pres">
      <dgm:prSet presAssocID="{36E1689E-679B-4D45-9C87-D0D063A9146D}" presName="composite" presStyleCnt="0"/>
      <dgm:spPr/>
    </dgm:pt>
    <dgm:pt modelId="{C5A670E2-FF11-44D9-BBBA-CD9458DCEDC0}" type="pres">
      <dgm:prSet presAssocID="{36E1689E-679B-4D45-9C87-D0D063A9146D}" presName="rect1" presStyleLbl="trAlignAcc1" presStyleIdx="8" presStyleCnt="11" custLinFactNeighborX="-78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FA70991-1ABB-4EF8-8926-674F2E530ACE}" type="pres">
      <dgm:prSet presAssocID="{36E1689E-679B-4D45-9C87-D0D063A9146D}" presName="rect2" presStyleLbl="fgImgPlace1" presStyleIdx="8" presStyleCnt="11"/>
      <dgm:spPr>
        <a:xfrm>
          <a:off x="114" y="4380928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A7846F0C-21B8-4EDD-99BB-0FB5823CEA2E}" type="pres">
      <dgm:prSet presAssocID="{24333C71-C20D-428D-A197-ADD4B0E315B1}" presName="sibTrans" presStyleCnt="0"/>
      <dgm:spPr/>
    </dgm:pt>
    <dgm:pt modelId="{35F620BA-13BE-464D-824D-A239E1B0D920}" type="pres">
      <dgm:prSet presAssocID="{22FE7BA0-70AC-4489-A816-36378471E956}" presName="composite" presStyleCnt="0"/>
      <dgm:spPr/>
    </dgm:pt>
    <dgm:pt modelId="{7A96E3BF-58CC-413E-A2C4-56B4B779DCE0}" type="pres">
      <dgm:prSet presAssocID="{22FE7BA0-70AC-4489-A816-36378471E956}" presName="rect1" presStyleLbl="trAlignAcc1" presStyleIdx="9" presStyleCnt="11" custLinFactNeighborX="56178" custLinFactNeighborY="-104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AE5E6DF-9C04-4C16-87D8-4787C53614ED}" type="pres">
      <dgm:prSet presAssocID="{22FE7BA0-70AC-4489-A816-36378471E956}" presName="rect2" presStyleLbl="fgImgPlace1" presStyleIdx="9" presStyleCnt="11" custLinFactX="100000" custLinFactNeighborX="151377" custLinFactNeighborY="-2854"/>
      <dgm:spPr>
        <a:xfrm>
          <a:off x="3859382" y="4380928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53E6B201-7DE2-4518-808A-5890E12E519E}" type="pres">
      <dgm:prSet presAssocID="{2F881522-2E66-4B4D-A41A-B0F7D931AA66}" presName="sibTrans" presStyleCnt="0"/>
      <dgm:spPr/>
    </dgm:pt>
    <dgm:pt modelId="{D4C7ECF7-65A1-4183-A762-FFAD6919EAC4}" type="pres">
      <dgm:prSet presAssocID="{CEA485BD-553C-48F1-B722-DCD2517BFACF}" presName="composite" presStyleCnt="0"/>
      <dgm:spPr/>
    </dgm:pt>
    <dgm:pt modelId="{8B05015F-B934-41B2-8F39-805D6A13CDB0}" type="pres">
      <dgm:prSet presAssocID="{CEA485BD-553C-48F1-B722-DCD2517BFACF}" presName="rect1" presStyleLbl="trAlignAcc1" presStyleIdx="10" presStyleCnt="11" custLinFactNeighborX="55384" custLinFactNeighborY="-104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8ACA6D8-4EEF-4C81-B99B-3C23D8E3F130}" type="pres">
      <dgm:prSet presAssocID="{CEA485BD-553C-48F1-B722-DCD2517BFACF}" presName="rect2" presStyleLbl="fgImgPlace1" presStyleIdx="10" presStyleCnt="11" custLinFactX="100000" custLinFactNeighborX="144143" custLinFactNeighborY="-1648"/>
      <dgm:spPr>
        <a:xfrm>
          <a:off x="7718650" y="4380928"/>
          <a:ext cx="770764" cy="115614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</dgm:ptLst>
  <dgm:cxnLst>
    <dgm:cxn modelId="{C1241099-DF3B-4D78-8F03-1CAFCB54358E}" srcId="{1BCF4063-CE54-4309-98D3-B368CDBC3FBE}" destId="{36E1689E-679B-4D45-9C87-D0D063A9146D}" srcOrd="8" destOrd="0" parTransId="{27F85CC0-DD01-4ED5-BEE3-667D729630AE}" sibTransId="{24333C71-C20D-428D-A197-ADD4B0E315B1}"/>
    <dgm:cxn modelId="{E20A9461-4580-4BB4-984E-43644244B028}" type="presOf" srcId="{30F66F27-1836-40E0-A870-DEDBF655A83F}" destId="{627C6248-C382-494C-9026-52E33A2C2EC3}" srcOrd="0" destOrd="0" presId="urn:microsoft.com/office/officeart/2008/layout/PictureStrips"/>
    <dgm:cxn modelId="{C9F7AC59-9A26-4E40-93CB-D3DB9DC6B393}" srcId="{1BCF4063-CE54-4309-98D3-B368CDBC3FBE}" destId="{A4D79589-CD56-45E9-8ACB-5C6664233736}" srcOrd="0" destOrd="0" parTransId="{01A0FC14-8C5B-45E2-B7C6-CBA100CEC9EA}" sibTransId="{A36656FB-77EC-40D7-8600-7C41248716A8}"/>
    <dgm:cxn modelId="{85D34EA1-E14E-4F12-BFB9-71FF0117E405}" type="presOf" srcId="{A4D79589-CD56-45E9-8ACB-5C6664233736}" destId="{7CC848AD-7025-483A-8D50-6090FC4FCB44}" srcOrd="0" destOrd="0" presId="urn:microsoft.com/office/officeart/2008/layout/PictureStrips"/>
    <dgm:cxn modelId="{1C2BE5C1-6169-42A2-B2AF-A3719E242416}" srcId="{1BCF4063-CE54-4309-98D3-B368CDBC3FBE}" destId="{22FE7BA0-70AC-4489-A816-36378471E956}" srcOrd="9" destOrd="0" parTransId="{1D99CB90-7E8D-4E95-A395-281673000B1E}" sibTransId="{2F881522-2E66-4B4D-A41A-B0F7D931AA66}"/>
    <dgm:cxn modelId="{482ADCA5-E4D0-48EF-996C-CB547D391780}" srcId="{1BCF4063-CE54-4309-98D3-B368CDBC3FBE}" destId="{E3E976D1-3DBA-49E2-BC5D-9DDE51468892}" srcOrd="5" destOrd="0" parTransId="{A41CC6F0-FEAD-468A-BAE8-597C91A429A0}" sibTransId="{5BB44BB9-08DB-49FD-9442-CF6E90F3C40F}"/>
    <dgm:cxn modelId="{B9464017-9770-4F3F-9037-5B9312123180}" type="presOf" srcId="{22FE7BA0-70AC-4489-A816-36378471E956}" destId="{7A96E3BF-58CC-413E-A2C4-56B4B779DCE0}" srcOrd="0" destOrd="0" presId="urn:microsoft.com/office/officeart/2008/layout/PictureStrips"/>
    <dgm:cxn modelId="{0D63F0D9-53C1-415C-87C1-BF2A993B8849}" srcId="{1BCF4063-CE54-4309-98D3-B368CDBC3FBE}" destId="{CD916EB7-6A37-4C63-B0F6-D60507843BE9}" srcOrd="7" destOrd="0" parTransId="{DD285A35-47F6-409B-B5D8-A4746F046D81}" sibTransId="{8F527C84-C7ED-47C2-B934-A6E7D89C87F9}"/>
    <dgm:cxn modelId="{CC3DA16B-690E-4304-828A-7E1986284F09}" srcId="{1BCF4063-CE54-4309-98D3-B368CDBC3FBE}" destId="{D776DCFB-C157-49EB-9DA3-95070C17D76C}" srcOrd="1" destOrd="0" parTransId="{16C07DDC-4ADA-475C-99BC-DCE485B3ACAD}" sibTransId="{D4F71517-94DC-48AC-94E4-9725AD1557D6}"/>
    <dgm:cxn modelId="{5D9293A0-1B3D-4508-BF32-D239502497CE}" type="presOf" srcId="{D776DCFB-C157-49EB-9DA3-95070C17D76C}" destId="{76B3A3DF-0A04-44F0-B1A4-952A28BC9A99}" srcOrd="0" destOrd="0" presId="urn:microsoft.com/office/officeart/2008/layout/PictureStrips"/>
    <dgm:cxn modelId="{6B44DC40-4506-46B4-8813-5378357245EB}" srcId="{1BCF4063-CE54-4309-98D3-B368CDBC3FBE}" destId="{30F66F27-1836-40E0-A870-DEDBF655A83F}" srcOrd="3" destOrd="0" parTransId="{076B508A-EB90-452F-AF61-269F78E832CE}" sibTransId="{BF0D6B54-2AED-4421-AC34-78F0F11F0032}"/>
    <dgm:cxn modelId="{DEF400C5-C2CE-45D7-A7A6-D93CE7EF2D09}" type="presOf" srcId="{36E1689E-679B-4D45-9C87-D0D063A9146D}" destId="{C5A670E2-FF11-44D9-BBBA-CD9458DCEDC0}" srcOrd="0" destOrd="0" presId="urn:microsoft.com/office/officeart/2008/layout/PictureStrips"/>
    <dgm:cxn modelId="{55A39117-8B6F-4788-83E7-78714675ABAB}" type="presOf" srcId="{E3E976D1-3DBA-49E2-BC5D-9DDE51468892}" destId="{8FAD7247-00CB-4327-B62E-E01EAFE4F624}" srcOrd="0" destOrd="0" presId="urn:microsoft.com/office/officeart/2008/layout/PictureStrips"/>
    <dgm:cxn modelId="{F0AF59EB-2B0A-464D-8181-27C610399561}" srcId="{1BCF4063-CE54-4309-98D3-B368CDBC3FBE}" destId="{CEA485BD-553C-48F1-B722-DCD2517BFACF}" srcOrd="10" destOrd="0" parTransId="{996DBFD2-C6F3-4556-9DFB-ECF7212E9240}" sibTransId="{10AD1461-7233-49EE-AF1C-4D72AD3B2137}"/>
    <dgm:cxn modelId="{701F6D84-418E-402D-B66C-564053CA24F7}" type="presOf" srcId="{23D21186-89DC-4FDB-8C37-0B43BB3D6426}" destId="{BB0CEB38-BF09-4092-89A3-D3B658AFCA76}" srcOrd="0" destOrd="0" presId="urn:microsoft.com/office/officeart/2008/layout/PictureStrips"/>
    <dgm:cxn modelId="{928208DA-95A8-4B46-8DB2-5684AA11683F}" srcId="{1BCF4063-CE54-4309-98D3-B368CDBC3FBE}" destId="{19DBB4A3-B256-4968-8308-D0DFEE8712A9}" srcOrd="2" destOrd="0" parTransId="{13A2B788-7424-4CE2-B516-A25C1A53F97B}" sibTransId="{EED3A597-0D4B-447F-B113-4574CBC90842}"/>
    <dgm:cxn modelId="{73536DA2-78DF-4D41-8B29-EBEEFEF0DB80}" srcId="{1BCF4063-CE54-4309-98D3-B368CDBC3FBE}" destId="{23D21186-89DC-4FDB-8C37-0B43BB3D6426}" srcOrd="4" destOrd="0" parTransId="{D21CE113-F5C6-4156-9A8D-56EEB8317424}" sibTransId="{C21F8D98-06B4-4040-95E7-D0B13AE9FC3D}"/>
    <dgm:cxn modelId="{0359E469-EF26-490A-A892-1C493370ECF2}" type="presOf" srcId="{19DBB4A3-B256-4968-8308-D0DFEE8712A9}" destId="{77EF1F22-1133-4027-8F34-E9B02C249745}" srcOrd="0" destOrd="0" presId="urn:microsoft.com/office/officeart/2008/layout/PictureStrips"/>
    <dgm:cxn modelId="{7DDE29F7-2510-4173-88FA-DC77B992AF4D}" type="presOf" srcId="{1BCF4063-CE54-4309-98D3-B368CDBC3FBE}" destId="{02EBD73C-8B5E-42C6-B88C-3907AA3A3347}" srcOrd="0" destOrd="0" presId="urn:microsoft.com/office/officeart/2008/layout/PictureStrips"/>
    <dgm:cxn modelId="{06390FF6-4998-4919-A4E8-D22D0E15E92F}" srcId="{1BCF4063-CE54-4309-98D3-B368CDBC3FBE}" destId="{A75D461F-1332-4BDA-A6E4-9B915B6B400A}" srcOrd="6" destOrd="0" parTransId="{10055484-C0ED-4AFA-BFD5-4DCF01743C75}" sibTransId="{D3A256DB-08B5-4318-9BFE-0F4254E8BADC}"/>
    <dgm:cxn modelId="{778BFA1C-4906-4BEC-A346-1CD301E3C89E}" type="presOf" srcId="{A75D461F-1332-4BDA-A6E4-9B915B6B400A}" destId="{CE1D8027-86AB-447C-9816-99C4796A1765}" srcOrd="0" destOrd="0" presId="urn:microsoft.com/office/officeart/2008/layout/PictureStrips"/>
    <dgm:cxn modelId="{147B65E5-09B7-4915-870E-A86021B950D6}" type="presOf" srcId="{CD916EB7-6A37-4C63-B0F6-D60507843BE9}" destId="{2693C9A6-ACA0-4FB0-99FD-628758F909DF}" srcOrd="0" destOrd="0" presId="urn:microsoft.com/office/officeart/2008/layout/PictureStrips"/>
    <dgm:cxn modelId="{B79670A1-936B-4E53-9C4F-C22C1F1ECBCF}" type="presOf" srcId="{CEA485BD-553C-48F1-B722-DCD2517BFACF}" destId="{8B05015F-B934-41B2-8F39-805D6A13CDB0}" srcOrd="0" destOrd="0" presId="urn:microsoft.com/office/officeart/2008/layout/PictureStrips"/>
    <dgm:cxn modelId="{285CAB25-E7D9-41E3-894C-51FE3F4B6BEA}" type="presParOf" srcId="{02EBD73C-8B5E-42C6-B88C-3907AA3A3347}" destId="{90017A25-A334-4E46-9BD6-2FE0BAFD1F40}" srcOrd="0" destOrd="0" presId="urn:microsoft.com/office/officeart/2008/layout/PictureStrips"/>
    <dgm:cxn modelId="{26347A46-D9B5-4CDC-A386-6E7ECCF061F7}" type="presParOf" srcId="{90017A25-A334-4E46-9BD6-2FE0BAFD1F40}" destId="{7CC848AD-7025-483A-8D50-6090FC4FCB44}" srcOrd="0" destOrd="0" presId="urn:microsoft.com/office/officeart/2008/layout/PictureStrips"/>
    <dgm:cxn modelId="{C8B25378-101F-4710-AF28-B492FC68BDEB}" type="presParOf" srcId="{90017A25-A334-4E46-9BD6-2FE0BAFD1F40}" destId="{36C24ADC-321F-4450-8B7A-985C98A29EDD}" srcOrd="1" destOrd="0" presId="urn:microsoft.com/office/officeart/2008/layout/PictureStrips"/>
    <dgm:cxn modelId="{AA323CB1-2CF6-4F1A-9F49-9FC3BEB6B390}" type="presParOf" srcId="{02EBD73C-8B5E-42C6-B88C-3907AA3A3347}" destId="{B22903FB-80D9-4A62-9F88-CE1A04AA2C7A}" srcOrd="1" destOrd="0" presId="urn:microsoft.com/office/officeart/2008/layout/PictureStrips"/>
    <dgm:cxn modelId="{69F3B24C-8CAC-4DE6-AC2D-990A38B22D81}" type="presParOf" srcId="{02EBD73C-8B5E-42C6-B88C-3907AA3A3347}" destId="{88B5C218-FB57-408B-8ABA-161E9F32E028}" srcOrd="2" destOrd="0" presId="urn:microsoft.com/office/officeart/2008/layout/PictureStrips"/>
    <dgm:cxn modelId="{794D3E05-F4CD-4849-A749-BAD8F36FC349}" type="presParOf" srcId="{88B5C218-FB57-408B-8ABA-161E9F32E028}" destId="{76B3A3DF-0A04-44F0-B1A4-952A28BC9A99}" srcOrd="0" destOrd="0" presId="urn:microsoft.com/office/officeart/2008/layout/PictureStrips"/>
    <dgm:cxn modelId="{C2B66DDE-DB01-4247-B6E9-FC83D02C7662}" type="presParOf" srcId="{88B5C218-FB57-408B-8ABA-161E9F32E028}" destId="{D231D331-8CA4-4A23-A9A0-79E2E5BEABE8}" srcOrd="1" destOrd="0" presId="urn:microsoft.com/office/officeart/2008/layout/PictureStrips"/>
    <dgm:cxn modelId="{9159C6DC-CD04-462C-9332-D06778A309AA}" type="presParOf" srcId="{02EBD73C-8B5E-42C6-B88C-3907AA3A3347}" destId="{A21B4F14-622D-4AD9-90CC-7428136D784C}" srcOrd="3" destOrd="0" presId="urn:microsoft.com/office/officeart/2008/layout/PictureStrips"/>
    <dgm:cxn modelId="{79A25521-B882-40D4-8036-FAD2BF8B29E4}" type="presParOf" srcId="{02EBD73C-8B5E-42C6-B88C-3907AA3A3347}" destId="{BFDF631A-FA92-471D-B6C2-46E36E6C6247}" srcOrd="4" destOrd="0" presId="urn:microsoft.com/office/officeart/2008/layout/PictureStrips"/>
    <dgm:cxn modelId="{BEB9DA52-D14B-41CA-8608-265D857DC787}" type="presParOf" srcId="{BFDF631A-FA92-471D-B6C2-46E36E6C6247}" destId="{77EF1F22-1133-4027-8F34-E9B02C249745}" srcOrd="0" destOrd="0" presId="urn:microsoft.com/office/officeart/2008/layout/PictureStrips"/>
    <dgm:cxn modelId="{97F8DD57-D1B8-416A-AA6C-BC9B2658E8FA}" type="presParOf" srcId="{BFDF631A-FA92-471D-B6C2-46E36E6C6247}" destId="{369A6F2C-1A27-41DA-83D1-B64394331118}" srcOrd="1" destOrd="0" presId="urn:microsoft.com/office/officeart/2008/layout/PictureStrips"/>
    <dgm:cxn modelId="{5E79FD52-144A-484C-AC47-1FC8E758DA74}" type="presParOf" srcId="{02EBD73C-8B5E-42C6-B88C-3907AA3A3347}" destId="{5A3E5AD1-0DE1-4C23-A616-711FDD2CD02D}" srcOrd="5" destOrd="0" presId="urn:microsoft.com/office/officeart/2008/layout/PictureStrips"/>
    <dgm:cxn modelId="{D34AA2A1-B14C-4FC4-B5AE-1EF7B0A3875F}" type="presParOf" srcId="{02EBD73C-8B5E-42C6-B88C-3907AA3A3347}" destId="{E43D819E-7CE7-4201-9A90-57D166CA1202}" srcOrd="6" destOrd="0" presId="urn:microsoft.com/office/officeart/2008/layout/PictureStrips"/>
    <dgm:cxn modelId="{FA90CA8D-2D82-488B-B421-C1F1F16D55F9}" type="presParOf" srcId="{E43D819E-7CE7-4201-9A90-57D166CA1202}" destId="{627C6248-C382-494C-9026-52E33A2C2EC3}" srcOrd="0" destOrd="0" presId="urn:microsoft.com/office/officeart/2008/layout/PictureStrips"/>
    <dgm:cxn modelId="{80286A84-496F-40AB-8868-1A7E069B3F6D}" type="presParOf" srcId="{E43D819E-7CE7-4201-9A90-57D166CA1202}" destId="{8B1AD60C-8A90-423F-A785-D5AA8E88A056}" srcOrd="1" destOrd="0" presId="urn:microsoft.com/office/officeart/2008/layout/PictureStrips"/>
    <dgm:cxn modelId="{BB0574E6-31E6-4A5C-9090-64BE534E4DF4}" type="presParOf" srcId="{02EBD73C-8B5E-42C6-B88C-3907AA3A3347}" destId="{9567DADA-75B9-485F-BC1D-4CD13AFF31EA}" srcOrd="7" destOrd="0" presId="urn:microsoft.com/office/officeart/2008/layout/PictureStrips"/>
    <dgm:cxn modelId="{C8FDA96E-CD87-4044-9E01-D2EE26690F32}" type="presParOf" srcId="{02EBD73C-8B5E-42C6-B88C-3907AA3A3347}" destId="{DBEA968D-92AA-4511-9BF4-CF2A50A0C760}" srcOrd="8" destOrd="0" presId="urn:microsoft.com/office/officeart/2008/layout/PictureStrips"/>
    <dgm:cxn modelId="{87ACDB01-A82C-4A97-A980-CEA9C0D13124}" type="presParOf" srcId="{DBEA968D-92AA-4511-9BF4-CF2A50A0C760}" destId="{BB0CEB38-BF09-4092-89A3-D3B658AFCA76}" srcOrd="0" destOrd="0" presId="urn:microsoft.com/office/officeart/2008/layout/PictureStrips"/>
    <dgm:cxn modelId="{55A1163D-4527-4215-BCEC-B1888436BFC7}" type="presParOf" srcId="{DBEA968D-92AA-4511-9BF4-CF2A50A0C760}" destId="{F768EDC8-3AAC-418C-97B6-4242AE88F8EE}" srcOrd="1" destOrd="0" presId="urn:microsoft.com/office/officeart/2008/layout/PictureStrips"/>
    <dgm:cxn modelId="{14EC2207-CB8D-4012-A402-FE941C5B476E}" type="presParOf" srcId="{02EBD73C-8B5E-42C6-B88C-3907AA3A3347}" destId="{3D3F865A-56E7-4027-BD20-9C43D86D1B75}" srcOrd="9" destOrd="0" presId="urn:microsoft.com/office/officeart/2008/layout/PictureStrips"/>
    <dgm:cxn modelId="{419E4CAC-0329-497A-A321-1805A673BF2D}" type="presParOf" srcId="{02EBD73C-8B5E-42C6-B88C-3907AA3A3347}" destId="{5EE18279-023C-4A8B-9CD1-14E0FB4954F9}" srcOrd="10" destOrd="0" presId="urn:microsoft.com/office/officeart/2008/layout/PictureStrips"/>
    <dgm:cxn modelId="{CC4A110A-2B69-4C84-8F91-2392B7FE4947}" type="presParOf" srcId="{5EE18279-023C-4A8B-9CD1-14E0FB4954F9}" destId="{8FAD7247-00CB-4327-B62E-E01EAFE4F624}" srcOrd="0" destOrd="0" presId="urn:microsoft.com/office/officeart/2008/layout/PictureStrips"/>
    <dgm:cxn modelId="{906BEFA6-3E40-4FF7-8DFC-27B46AA19760}" type="presParOf" srcId="{5EE18279-023C-4A8B-9CD1-14E0FB4954F9}" destId="{4F86DE88-9FDC-4709-A110-53373228CE71}" srcOrd="1" destOrd="0" presId="urn:microsoft.com/office/officeart/2008/layout/PictureStrips"/>
    <dgm:cxn modelId="{CC6DFE70-791E-4D3A-B796-D38CA317D5B1}" type="presParOf" srcId="{02EBD73C-8B5E-42C6-B88C-3907AA3A3347}" destId="{CF358DE4-58A1-476B-805F-8D9CBFB34B76}" srcOrd="11" destOrd="0" presId="urn:microsoft.com/office/officeart/2008/layout/PictureStrips"/>
    <dgm:cxn modelId="{162B54FE-8C01-477F-B00E-BB21A991AB0A}" type="presParOf" srcId="{02EBD73C-8B5E-42C6-B88C-3907AA3A3347}" destId="{76A9C4B2-7E5B-46AB-BE32-F2533DF12414}" srcOrd="12" destOrd="0" presId="urn:microsoft.com/office/officeart/2008/layout/PictureStrips"/>
    <dgm:cxn modelId="{7BDAEE73-D6DB-4F70-9737-5B47DC9ED657}" type="presParOf" srcId="{76A9C4B2-7E5B-46AB-BE32-F2533DF12414}" destId="{CE1D8027-86AB-447C-9816-99C4796A1765}" srcOrd="0" destOrd="0" presId="urn:microsoft.com/office/officeart/2008/layout/PictureStrips"/>
    <dgm:cxn modelId="{713AF0BD-455C-48C9-BBEA-9081A1155813}" type="presParOf" srcId="{76A9C4B2-7E5B-46AB-BE32-F2533DF12414}" destId="{9B4C2B1E-3481-45AD-80EC-AF89E9FE3605}" srcOrd="1" destOrd="0" presId="urn:microsoft.com/office/officeart/2008/layout/PictureStrips"/>
    <dgm:cxn modelId="{5E666965-F6B2-49BD-AF2C-98C790DECEC6}" type="presParOf" srcId="{02EBD73C-8B5E-42C6-B88C-3907AA3A3347}" destId="{6A64FA54-0299-4E16-96DD-1A418AF7278E}" srcOrd="13" destOrd="0" presId="urn:microsoft.com/office/officeart/2008/layout/PictureStrips"/>
    <dgm:cxn modelId="{1BADCDF2-2657-406A-9DA7-08E7B02CC839}" type="presParOf" srcId="{02EBD73C-8B5E-42C6-B88C-3907AA3A3347}" destId="{93EA5BD9-E713-41D1-BCD1-A1B7B745CB25}" srcOrd="14" destOrd="0" presId="urn:microsoft.com/office/officeart/2008/layout/PictureStrips"/>
    <dgm:cxn modelId="{508C6818-2C1F-4626-840A-2C9B84F07EDD}" type="presParOf" srcId="{93EA5BD9-E713-41D1-BCD1-A1B7B745CB25}" destId="{2693C9A6-ACA0-4FB0-99FD-628758F909DF}" srcOrd="0" destOrd="0" presId="urn:microsoft.com/office/officeart/2008/layout/PictureStrips"/>
    <dgm:cxn modelId="{8690FC30-C87F-45C0-BD0F-C72BB9189FAC}" type="presParOf" srcId="{93EA5BD9-E713-41D1-BCD1-A1B7B745CB25}" destId="{BE536590-ED71-4AEE-8302-CE1E5571210C}" srcOrd="1" destOrd="0" presId="urn:microsoft.com/office/officeart/2008/layout/PictureStrips"/>
    <dgm:cxn modelId="{04A42D16-5826-494D-8C77-8355D933F9D9}" type="presParOf" srcId="{02EBD73C-8B5E-42C6-B88C-3907AA3A3347}" destId="{CB666FB1-BEA7-49E1-9826-B3F450B9E04E}" srcOrd="15" destOrd="0" presId="urn:microsoft.com/office/officeart/2008/layout/PictureStrips"/>
    <dgm:cxn modelId="{1373AAEA-3E8E-4814-8737-587B50D45266}" type="presParOf" srcId="{02EBD73C-8B5E-42C6-B88C-3907AA3A3347}" destId="{48CA415A-BA0D-4025-8726-EF46CFCF01CB}" srcOrd="16" destOrd="0" presId="urn:microsoft.com/office/officeart/2008/layout/PictureStrips"/>
    <dgm:cxn modelId="{F58C2741-F740-42F6-8132-7E3E40493288}" type="presParOf" srcId="{48CA415A-BA0D-4025-8726-EF46CFCF01CB}" destId="{C5A670E2-FF11-44D9-BBBA-CD9458DCEDC0}" srcOrd="0" destOrd="0" presId="urn:microsoft.com/office/officeart/2008/layout/PictureStrips"/>
    <dgm:cxn modelId="{E41F2149-97FF-4CF1-853C-0321F6B205CC}" type="presParOf" srcId="{48CA415A-BA0D-4025-8726-EF46CFCF01CB}" destId="{EFA70991-1ABB-4EF8-8926-674F2E530ACE}" srcOrd="1" destOrd="0" presId="urn:microsoft.com/office/officeart/2008/layout/PictureStrips"/>
    <dgm:cxn modelId="{FC4D68C9-AED6-4597-85C9-8C24ACDC0281}" type="presParOf" srcId="{02EBD73C-8B5E-42C6-B88C-3907AA3A3347}" destId="{A7846F0C-21B8-4EDD-99BB-0FB5823CEA2E}" srcOrd="17" destOrd="0" presId="urn:microsoft.com/office/officeart/2008/layout/PictureStrips"/>
    <dgm:cxn modelId="{AC2DC9EB-4653-4ABA-87E6-FD96C189A756}" type="presParOf" srcId="{02EBD73C-8B5E-42C6-B88C-3907AA3A3347}" destId="{35F620BA-13BE-464D-824D-A239E1B0D920}" srcOrd="18" destOrd="0" presId="urn:microsoft.com/office/officeart/2008/layout/PictureStrips"/>
    <dgm:cxn modelId="{2460CC5D-0437-4436-AFA7-73FFA7DEE086}" type="presParOf" srcId="{35F620BA-13BE-464D-824D-A239E1B0D920}" destId="{7A96E3BF-58CC-413E-A2C4-56B4B779DCE0}" srcOrd="0" destOrd="0" presId="urn:microsoft.com/office/officeart/2008/layout/PictureStrips"/>
    <dgm:cxn modelId="{A688C497-E409-4620-9543-DAC13ED09B35}" type="presParOf" srcId="{35F620BA-13BE-464D-824D-A239E1B0D920}" destId="{EAE5E6DF-9C04-4C16-87D8-4787C53614ED}" srcOrd="1" destOrd="0" presId="urn:microsoft.com/office/officeart/2008/layout/PictureStrips"/>
    <dgm:cxn modelId="{EA1B54A9-82BD-4685-B2A1-2D052F6FC1C6}" type="presParOf" srcId="{02EBD73C-8B5E-42C6-B88C-3907AA3A3347}" destId="{53E6B201-7DE2-4518-808A-5890E12E519E}" srcOrd="19" destOrd="0" presId="urn:microsoft.com/office/officeart/2008/layout/PictureStrips"/>
    <dgm:cxn modelId="{3DA0B70E-C9C1-4979-A3A3-1E88C187003B}" type="presParOf" srcId="{02EBD73C-8B5E-42C6-B88C-3907AA3A3347}" destId="{D4C7ECF7-65A1-4183-A762-FFAD6919EAC4}" srcOrd="20" destOrd="0" presId="urn:microsoft.com/office/officeart/2008/layout/PictureStrips"/>
    <dgm:cxn modelId="{2CF9E49F-A51D-4664-8156-D21E6CB8BFF1}" type="presParOf" srcId="{D4C7ECF7-65A1-4183-A762-FFAD6919EAC4}" destId="{8B05015F-B934-41B2-8F39-805D6A13CDB0}" srcOrd="0" destOrd="0" presId="urn:microsoft.com/office/officeart/2008/layout/PictureStrips"/>
    <dgm:cxn modelId="{4B40ED61-E9AC-4B46-B3CE-F4B850915859}" type="presParOf" srcId="{D4C7ECF7-65A1-4183-A762-FFAD6919EAC4}" destId="{38ACA6D8-4EEF-4C81-B99B-3C23D8E3F13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848AD-7025-483A-8D50-6090FC4FCB44}">
      <dsp:nvSpPr>
        <dsp:cNvPr id="0" name=""/>
        <dsp:cNvSpPr/>
      </dsp:nvSpPr>
      <dsp:spPr>
        <a:xfrm>
          <a:off x="186302" y="1807769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Расширение видов и увеличение объема образовательных услуг в соответствии с запросами социума.</a:t>
          </a:r>
        </a:p>
      </dsp:txBody>
      <dsp:txXfrm>
        <a:off x="186302" y="1807769"/>
        <a:ext cx="3428369" cy="1071365"/>
      </dsp:txXfrm>
    </dsp:sp>
    <dsp:sp modelId="{36C24ADC-321F-4450-8B7A-985C98A29EDD}">
      <dsp:nvSpPr>
        <dsp:cNvPr id="0" name=""/>
        <dsp:cNvSpPr/>
      </dsp:nvSpPr>
      <dsp:spPr>
        <a:xfrm>
          <a:off x="57010" y="1658956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6B3A3DF-0A04-44F0-B1A4-952A28BC9A99}">
      <dsp:nvSpPr>
        <dsp:cNvPr id="0" name=""/>
        <dsp:cNvSpPr/>
      </dsp:nvSpPr>
      <dsp:spPr>
        <a:xfrm>
          <a:off x="3906446" y="465059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Увеличение  количества и повышение эффективности работы по договорам научного сотрудничества.</a:t>
          </a:r>
          <a:endParaRPr lang="ru-RU" sz="14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906446" y="465059"/>
        <a:ext cx="3428369" cy="1071365"/>
      </dsp:txXfrm>
    </dsp:sp>
    <dsp:sp modelId="{D231D331-8CA4-4A23-A9A0-79E2E5BEABE8}">
      <dsp:nvSpPr>
        <dsp:cNvPr id="0" name=""/>
        <dsp:cNvSpPr/>
      </dsp:nvSpPr>
      <dsp:spPr>
        <a:xfrm>
          <a:off x="3763597" y="310307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655740"/>
              <a:satOff val="2095"/>
              <a:lumOff val="7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7EF1F22-1133-4027-8F34-E9B02C249745}">
      <dsp:nvSpPr>
        <dsp:cNvPr id="0" name=""/>
        <dsp:cNvSpPr/>
      </dsp:nvSpPr>
      <dsp:spPr>
        <a:xfrm>
          <a:off x="7667285" y="465059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Реализация проекта по формированию </a:t>
          </a:r>
          <a:r>
            <a:rPr lang="ru-RU" sz="1400" b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образовательной экосистемы в учреждении.</a:t>
          </a:r>
          <a:endParaRPr lang="ru-RU" sz="14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667285" y="465059"/>
        <a:ext cx="3428369" cy="1071365"/>
      </dsp:txXfrm>
    </dsp:sp>
    <dsp:sp modelId="{369A6F2C-1A27-41DA-83D1-B64394331118}">
      <dsp:nvSpPr>
        <dsp:cNvPr id="0" name=""/>
        <dsp:cNvSpPr/>
      </dsp:nvSpPr>
      <dsp:spPr>
        <a:xfrm>
          <a:off x="7524436" y="310307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1311480"/>
              <a:satOff val="4191"/>
              <a:lumOff val="139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27C6248-C382-494C-9026-52E33A2C2EC3}">
      <dsp:nvSpPr>
        <dsp:cNvPr id="0" name=""/>
        <dsp:cNvSpPr/>
      </dsp:nvSpPr>
      <dsp:spPr>
        <a:xfrm>
          <a:off x="213420" y="3156499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Усовершенствование дополнительных образовательных программ в условиях повышения качества образования.</a:t>
          </a:r>
        </a:p>
      </dsp:txBody>
      <dsp:txXfrm>
        <a:off x="213420" y="3156499"/>
        <a:ext cx="3428369" cy="1071365"/>
      </dsp:txXfrm>
    </dsp:sp>
    <dsp:sp modelId="{8B1AD60C-8A90-423F-A785-D5AA8E88A056}">
      <dsp:nvSpPr>
        <dsp:cNvPr id="0" name=""/>
        <dsp:cNvSpPr/>
      </dsp:nvSpPr>
      <dsp:spPr>
        <a:xfrm>
          <a:off x="70509" y="2998967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1967219"/>
              <a:satOff val="6286"/>
              <a:lumOff val="209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B0CEB38-BF09-4092-89A3-D3B658AFCA76}">
      <dsp:nvSpPr>
        <dsp:cNvPr id="0" name=""/>
        <dsp:cNvSpPr/>
      </dsp:nvSpPr>
      <dsp:spPr>
        <a:xfrm>
          <a:off x="3906446" y="1813789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Расширение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участия коллектива, родительского актива в принятии и реализации правовых и управленческих решений относительно деятельности учреждения.</a:t>
          </a:r>
          <a:endParaRPr lang="ru-RU" sz="14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906446" y="1813789"/>
        <a:ext cx="3428369" cy="1071365"/>
      </dsp:txXfrm>
    </dsp:sp>
    <dsp:sp modelId="{F768EDC8-3AAC-418C-97B6-4242AE88F8EE}">
      <dsp:nvSpPr>
        <dsp:cNvPr id="0" name=""/>
        <dsp:cNvSpPr/>
      </dsp:nvSpPr>
      <dsp:spPr>
        <a:xfrm>
          <a:off x="3763597" y="1659036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2622959"/>
              <a:satOff val="8382"/>
              <a:lumOff val="278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FAD7247-00CB-4327-B62E-E01EAFE4F624}">
      <dsp:nvSpPr>
        <dsp:cNvPr id="0" name=""/>
        <dsp:cNvSpPr/>
      </dsp:nvSpPr>
      <dsp:spPr>
        <a:xfrm>
          <a:off x="7667285" y="1813789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Организация обучения как персональную учебную траекторию, проходящую как индивидуально, так и в разных группах «коллективного обучения». </a:t>
          </a:r>
          <a:endParaRPr lang="ru-RU" sz="14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667285" y="1813789"/>
        <a:ext cx="3428369" cy="1071365"/>
      </dsp:txXfrm>
    </dsp:sp>
    <dsp:sp modelId="{4F86DE88-9FDC-4709-A110-53373228CE71}">
      <dsp:nvSpPr>
        <dsp:cNvPr id="0" name=""/>
        <dsp:cNvSpPr/>
      </dsp:nvSpPr>
      <dsp:spPr>
        <a:xfrm>
          <a:off x="7524436" y="1659036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3278699"/>
              <a:satOff val="10477"/>
              <a:lumOff val="348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1D8027-86AB-447C-9816-99C4796A1765}">
      <dsp:nvSpPr>
        <dsp:cNvPr id="0" name=""/>
        <dsp:cNvSpPr/>
      </dsp:nvSpPr>
      <dsp:spPr>
        <a:xfrm>
          <a:off x="186302" y="4500033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Расширение спектра дополнительных общеразвивающих </a:t>
          </a:r>
          <a:r>
            <a:rPr lang="ru-RU" sz="1400" b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программ </a:t>
          </a:r>
          <a:r>
            <a:rPr lang="ru-RU" sz="14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технической и естественнонаучной направленности.</a:t>
          </a:r>
        </a:p>
      </dsp:txBody>
      <dsp:txXfrm>
        <a:off x="186302" y="4500033"/>
        <a:ext cx="3428369" cy="1071365"/>
      </dsp:txXfrm>
    </dsp:sp>
    <dsp:sp modelId="{9B4C2B1E-3481-45AD-80EC-AF89E9FE3605}">
      <dsp:nvSpPr>
        <dsp:cNvPr id="0" name=""/>
        <dsp:cNvSpPr/>
      </dsp:nvSpPr>
      <dsp:spPr>
        <a:xfrm>
          <a:off x="57003" y="4336909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3934439"/>
              <a:satOff val="12572"/>
              <a:lumOff val="418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93C9A6-ACA0-4FB0-99FD-628758F909DF}">
      <dsp:nvSpPr>
        <dsp:cNvPr id="0" name=""/>
        <dsp:cNvSpPr/>
      </dsp:nvSpPr>
      <dsp:spPr>
        <a:xfrm>
          <a:off x="3906446" y="3162519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Продолжение работы  над созданием базы одаренных детей, в рамках реализации проекта «Одаренные дети достояние нации».</a:t>
          </a:r>
          <a:endParaRPr lang="ru-RU" sz="14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906446" y="3162519"/>
        <a:ext cx="3428369" cy="1071365"/>
      </dsp:txXfrm>
    </dsp:sp>
    <dsp:sp modelId="{BE536590-ED71-4AEE-8302-CE1E5571210C}">
      <dsp:nvSpPr>
        <dsp:cNvPr id="0" name=""/>
        <dsp:cNvSpPr/>
      </dsp:nvSpPr>
      <dsp:spPr>
        <a:xfrm>
          <a:off x="3763597" y="3007766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4590179"/>
              <a:satOff val="14668"/>
              <a:lumOff val="487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5A670E2-FF11-44D9-BBBA-CD9458DCEDC0}">
      <dsp:nvSpPr>
        <dsp:cNvPr id="0" name=""/>
        <dsp:cNvSpPr/>
      </dsp:nvSpPr>
      <dsp:spPr>
        <a:xfrm>
          <a:off x="7640269" y="3162519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смещения образовательного пространства на территорию организации – партнера, согласно заключенным договорам сотрудничества. </a:t>
          </a:r>
          <a:endParaRPr lang="ru-RU" sz="14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640269" y="3162519"/>
        <a:ext cx="3428369" cy="1071365"/>
      </dsp:txXfrm>
    </dsp:sp>
    <dsp:sp modelId="{EFA70991-1ABB-4EF8-8926-674F2E530ACE}">
      <dsp:nvSpPr>
        <dsp:cNvPr id="0" name=""/>
        <dsp:cNvSpPr/>
      </dsp:nvSpPr>
      <dsp:spPr>
        <a:xfrm>
          <a:off x="7524436" y="3007766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5245918"/>
              <a:satOff val="16763"/>
              <a:lumOff val="557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A96E3BF-58CC-413E-A2C4-56B4B779DCE0}">
      <dsp:nvSpPr>
        <dsp:cNvPr id="0" name=""/>
        <dsp:cNvSpPr/>
      </dsp:nvSpPr>
      <dsp:spPr>
        <a:xfrm>
          <a:off x="3952016" y="4500032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Повышение </a:t>
          </a:r>
          <a:r>
            <a:rPr lang="ru-RU" sz="14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профессионального уровня кадрового состава  в условиях формирования инновационной </a:t>
          </a:r>
          <a:r>
            <a:rPr lang="ru-RU" sz="1400" b="0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образовательной экосистемы в учреждении.</a:t>
          </a:r>
        </a:p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952016" y="4500032"/>
        <a:ext cx="3428369" cy="1071365"/>
      </dsp:txXfrm>
    </dsp:sp>
    <dsp:sp modelId="{EAE5E6DF-9C04-4C16-87D8-4787C53614ED}">
      <dsp:nvSpPr>
        <dsp:cNvPr id="0" name=""/>
        <dsp:cNvSpPr/>
      </dsp:nvSpPr>
      <dsp:spPr>
        <a:xfrm>
          <a:off x="3768394" y="4324391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5901658"/>
              <a:satOff val="18859"/>
              <a:lumOff val="626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05015F-B934-41B2-8F39-805D6A13CDB0}">
      <dsp:nvSpPr>
        <dsp:cNvPr id="0" name=""/>
        <dsp:cNvSpPr/>
      </dsp:nvSpPr>
      <dsp:spPr>
        <a:xfrm>
          <a:off x="7670043" y="4500032"/>
          <a:ext cx="3428369" cy="10713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5671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Организация и проведение мероприятий в соответствии с планом работы учреждения.</a:t>
          </a:r>
        </a:p>
      </dsp:txBody>
      <dsp:txXfrm>
        <a:off x="7670043" y="4500032"/>
        <a:ext cx="3428369" cy="1071365"/>
      </dsp:txXfrm>
    </dsp:sp>
    <dsp:sp modelId="{38ACA6D8-4EEF-4C81-B99B-3C23D8E3F130}">
      <dsp:nvSpPr>
        <dsp:cNvPr id="0" name=""/>
        <dsp:cNvSpPr/>
      </dsp:nvSpPr>
      <dsp:spPr>
        <a:xfrm>
          <a:off x="7474981" y="4337957"/>
          <a:ext cx="749955" cy="11249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tint val="50000"/>
              <a:hueOff val="6557398"/>
              <a:satOff val="20954"/>
              <a:lumOff val="696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25241" y="243840"/>
            <a:ext cx="11425417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1652" y="882376"/>
            <a:ext cx="9712595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5903" y="3869642"/>
            <a:ext cx="8544097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8EF86A-667F-4BBA-B828-1755847A69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F7C66-E5F6-460C-BE68-DC44E903626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28177" y="3733800"/>
            <a:ext cx="80195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81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6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234" y="762000"/>
            <a:ext cx="2264787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837" y="762000"/>
            <a:ext cx="7239893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64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25241" y="243840"/>
            <a:ext cx="11425417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1652" y="882376"/>
            <a:ext cx="9712595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5903" y="3869642"/>
            <a:ext cx="8544097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8EF86A-667F-4BBA-B828-1755847A69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F7C66-E5F6-460C-BE68-DC44E903626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28177" y="3733800"/>
            <a:ext cx="80195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18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33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187" y="1173575"/>
            <a:ext cx="9712595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6289" y="4154520"/>
            <a:ext cx="8545301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0652" y="4020408"/>
            <a:ext cx="80195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577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829" y="2057399"/>
            <a:ext cx="4633532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657" y="2057400"/>
            <a:ext cx="4633532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92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829" y="2001511"/>
            <a:ext cx="4633532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829" y="2721483"/>
            <a:ext cx="4633532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9179" y="1999032"/>
            <a:ext cx="4633532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9179" y="2719322"/>
            <a:ext cx="4633532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81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99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14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830" y="1097280"/>
            <a:ext cx="3831574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2807" y="1097280"/>
            <a:ext cx="5079063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830" y="2834640"/>
            <a:ext cx="3831574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6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17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830" y="1097280"/>
            <a:ext cx="3831574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75099" y="1069847"/>
            <a:ext cx="5943395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830" y="2834640"/>
            <a:ext cx="3831574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65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92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234" y="762000"/>
            <a:ext cx="2264787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837" y="762000"/>
            <a:ext cx="7239893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6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187" y="1173575"/>
            <a:ext cx="9712595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6289" y="4154520"/>
            <a:ext cx="8545301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0652" y="4020408"/>
            <a:ext cx="80195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602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829" y="2057399"/>
            <a:ext cx="4633532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657" y="2057400"/>
            <a:ext cx="4633532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7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829" y="2001511"/>
            <a:ext cx="4633532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829" y="2721483"/>
            <a:ext cx="4633532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9179" y="1999032"/>
            <a:ext cx="4633532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9179" y="2719322"/>
            <a:ext cx="4633532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0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72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2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830" y="1097280"/>
            <a:ext cx="3831574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2807" y="1097280"/>
            <a:ext cx="5079063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830" y="2834640"/>
            <a:ext cx="3831574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5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830" y="1097280"/>
            <a:ext cx="3831574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75099" y="1069847"/>
            <a:ext cx="5943395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830" y="2834640"/>
            <a:ext cx="3831574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F7C66-E5F6-460C-BE68-DC44E9036262}" type="slidenum">
              <a:rPr lang="ru-RU" smtClean="0">
                <a:solidFill>
                  <a:srgbClr val="A6B727"/>
                </a:solidFill>
              </a:rPr>
              <a:pPr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2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25241" y="243840"/>
            <a:ext cx="11425417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842" y="609600"/>
            <a:ext cx="9623489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845" y="2057400"/>
            <a:ext cx="9620907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3827" y="6223857"/>
            <a:ext cx="2269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 defTabSz="457200"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8362" y="6223857"/>
            <a:ext cx="45973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91447" y="6223857"/>
            <a:ext cx="1662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fld id="{87CF7C66-E5F6-460C-BE68-DC44E9036262}" type="slidenum">
              <a:rPr lang="ru-RU" smtClean="0">
                <a:solidFill>
                  <a:srgbClr val="A6B727"/>
                </a:solidFill>
              </a:rPr>
              <a:pPr defTabSz="457200"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3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25241" y="243840"/>
            <a:ext cx="11425417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842" y="609600"/>
            <a:ext cx="9623489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845" y="2057400"/>
            <a:ext cx="9620907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3827" y="6223857"/>
            <a:ext cx="2269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fld id="{4B8EF86A-667F-4BBA-B828-1755847A6919}" type="datetimeFigureOut">
              <a:rPr lang="ru-RU" smtClean="0">
                <a:solidFill>
                  <a:srgbClr val="A6B727"/>
                </a:solidFill>
              </a:rPr>
              <a:pPr defTabSz="457200"/>
              <a:t>21.07.2022</a:t>
            </a:fld>
            <a:endParaRPr lang="ru-RU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8362" y="6223857"/>
            <a:ext cx="45973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endParaRPr lang="ru-RU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91447" y="6223857"/>
            <a:ext cx="1662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fld id="{87CF7C66-E5F6-460C-BE68-DC44E9036262}" type="slidenum">
              <a:rPr lang="ru-RU" smtClean="0">
                <a:solidFill>
                  <a:srgbClr val="A6B727"/>
                </a:solidFill>
              </a:rPr>
              <a:pPr defTabSz="457200"/>
              <a:t>‹#›</a:t>
            </a:fld>
            <a:endParaRPr lang="ru-RU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1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31" Type="http://schemas.openxmlformats.org/officeDocument/2006/relationships/image" Target="../media/image64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ddt_zven@mail.ru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hyperlink" Target="file:///C:\Users\ddt\Desktop\&#1050;&#1072;&#1090;&#1088;&#1080;&#1085;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zvenddt.ru/" TargetMode="External"/><Relationship Id="rId7" Type="http://schemas.openxmlformats.org/officeDocument/2006/relationships/image" Target="../media/image29.png"/><Relationship Id="rId12" Type="http://schemas.openxmlformats.org/officeDocument/2006/relationships/hyperlink" Target="https://zvenddt.ru/experimental" TargetMode="External"/><Relationship Id="rId2" Type="http://schemas.openxmlformats.org/officeDocument/2006/relationships/hyperlink" Target="https://zvenddt.ru/about/genera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andex.ru/maps/10729/zvenigorod/house/ulitsa_nekrasova_8/Z08YfgFgSEMAQFtvfXtycHplbA==/inside/?ll=36.856877,55.730800&amp;tab=inside&amp;z=14.6" TargetMode="External"/><Relationship Id="rId11" Type="http://schemas.openxmlformats.org/officeDocument/2006/relationships/hyperlink" Target="https://zvenddt.ru/documents/main" TargetMode="External"/><Relationship Id="rId5" Type="http://schemas.openxmlformats.org/officeDocument/2006/relationships/hyperlink" Target="mailto:ddt_zven@mail.ru" TargetMode="External"/><Relationship Id="rId10" Type="http://schemas.openxmlformats.org/officeDocument/2006/relationships/hyperlink" Target="https://zvenddt.ru/education/local-acts" TargetMode="External"/><Relationship Id="rId4" Type="http://schemas.openxmlformats.org/officeDocument/2006/relationships/hyperlink" Target="mailto:odin_ddt_zven@mosreg.ru" TargetMode="External"/><Relationship Id="rId9" Type="http://schemas.openxmlformats.org/officeDocument/2006/relationships/hyperlink" Target="https://zvenddt.ru/about/structur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zvenddt.ru/uploads/2022/07/14/%D0%93%D0%BE%D0%B4%D0%BE%D0%B2%D0%BE%D0%B9%20%D0%BE%D1%82%D1%87%D1%91%D1%82%202022%20(1).pdf" TargetMode="External"/><Relationship Id="rId2" Type="http://schemas.openxmlformats.org/officeDocument/2006/relationships/hyperlink" Target="https://zvenddt.ru/education/proces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https://zvenddt.ru/uploads/2022/07/13/%D0%A6%D0%B5%D0%BB%D0%B8%20%D0%B8%20%D0%B7%D0%B0%D0%B4%D0%B0%D1%87%D0%B8%20%D1%83%D1%87%D1%80%D0%B5%D0%B6%D0%B4%D0%B5%D0%BD%D0%B8%D1%8F%20(2).pdf" TargetMode="Externa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hyperlink" Target="https://zvenddt.ru/education" TargetMode="External"/><Relationship Id="rId2" Type="http://schemas.openxmlformats.org/officeDocument/2006/relationships/hyperlink" Target="https://zvenddt.ru/education/proces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\Users\&#1080;&#1088;&#1080;&#1085;&#1072;\Desktop\&#1040;&#1085;&#1072;&#1083;&#1080;&#1079;%20&#1074;&#1099;&#1087;&#1086;&#1083;&#1085;&#1077;&#1085;&#1080;&#1103;%20&#1086;&#1073;&#1097;&#1077;&#1086;&#1073;&#1088;&#1072;&#1079;&#1086;&#1074;&#1072;&#1090;&#1077;&#1083;&#1100;&#1085;&#1086;&#1081;%20&#1086;&#1073;&#1097;&#1077;&#1088;&#1072;&#1079;&#1074;&#1080;&#1074;&#1072;&#1102;&#1097;&#1077;&#1081;%20&#1087;&#1088;&#1086;&#1075;&#1088;&#1072;&#1084;&#1084;&#1099;%20&#1074;%202020%20&#8211;%202021%20&#1091;.&#1075;..docx" TargetMode="External"/><Relationship Id="rId5" Type="http://schemas.openxmlformats.org/officeDocument/2006/relationships/hyperlink" Target="https://zvenddt.ru/pfdo" TargetMode="External"/><Relationship Id="rId4" Type="http://schemas.openxmlformats.org/officeDocument/2006/relationships/hyperlink" Target="https://zvenddt.ru/education/progra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zvenddt.ru/projects/odarennie" TargetMode="External"/><Relationship Id="rId3" Type="http://schemas.openxmlformats.org/officeDocument/2006/relationships/hyperlink" Target="https://zvenddt.ru/uploads/2022/07/13/%D0%A3%D1%87%D0%B0%D1%81%D1%82%D0%B8%D0%B5%20%D0%B2%20%D0%BA%D0%BE%D0%BD%D0%BA%D1%83%D1%80%D1%81%D0%B0%D1%85,%20%D0%B2%D1%8B%D1%81%D1%82%D0%B0%D0%B2%D0%BA%D0%B0%D1%85,%20%D1%82%D1%83%D1%80%D0%BD%D0%B8%D1%80%D0%B0%D1%85,%20%D1%81%D0%BE%D1%80%D0%B5%D0%B2%D0%BD%D0%BE%D0%B2%D0%B0%D0%BD%D0%B8%D1%8F%D1%85.pdf" TargetMode="External"/><Relationship Id="rId7" Type="http://schemas.openxmlformats.org/officeDocument/2006/relationships/hyperlink" Target="https://zvenddt.ru/uploads/2022/07/13/%D0%9C%D0%B5%D1%82%D0%BE%D0%B4%D0%B8%D1%87%D0%B5%D1%81%D0%BA%D0%B0%D1%8F%20%D0%B8%20%D0%BD%D0%B0%D1%83%D1%87%D0%BD%D0%BE-%D0%B8%D1%81%D1%81%D0%BB%D0%B5%D0%B4%D0%BE%D0%B2%D0%B0%D1%82%D0%B5%D0%BB%D1%8C%D1%81%D0%BA%D0%B0%D1%8F%20%D0%B4%D0%B5%D1%8F%D1%82%D0%B5%D0%BB%D1%8C%D0%BD%D0%BE%D1%81%D1%82%D1%8C.pdf" TargetMode="External"/><Relationship Id="rId2" Type="http://schemas.openxmlformats.org/officeDocument/2006/relationships/hyperlink" Target="https://zvenddt.ru/uploads/2022/07/13/%D0%9E%D1%80%D0%B3%D0%B0%D0%BD%D0%B8%D0%B7%D0%B0%D1%86%D0%B8%D1%8F%20%D0%B8%20%D0%BF%D1%80%D0%BE%D0%B2%D0%B5%D0%B4%D0%B5%D0%BD%D0%B8%D0%B5%20%D0%BC%D0%B5%D1%80%D0%BE%D0%BF%D1%80%D0%B8%D1%8F%D1%82%D0%B8%D0%B9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\Users\&#1080;&#1088;&#1080;&#1085;&#1072;\Desktop\&#1055;&#1088;&#1086;&#1077;&#1082;&#1090;&#1085;&#1072;&#1103;%20&#1080;%20%20&#1080;&#1089;&#1089;&#1083;&#1077;&#1076;&#1086;&#1074;&#1072;&#1090;&#1077;&#1083;&#1100;&#1089;&#1082;&#1072;&#1103;%20&#1076;&#1077;&#1103;&#1090;&#1077;&#1083;&#1100;&#1085;&#1086;&#1089;&#1090;&#1100;.docx" TargetMode="External"/><Relationship Id="rId5" Type="http://schemas.openxmlformats.org/officeDocument/2006/relationships/hyperlink" Target="https://zvenddt.ru/uploads/2022/07/13/%D0%9E%D1%80%D0%B3%D0%B0%D0%BD%D0%B8%D0%B7%D0%B0%D1%86%D0%B8%D1%8F%20%D0%B2%D0%BE%D1%81%D0%BF%D0%B8%D1%82%D0%B0%D1%82%D0%B5%D0%BB%D1%8C%D0%BD%D0%BE%D0%B9%20%D1%80%D0%B0%D0%B1%D0%BE%D1%82%D1%8B%20(2).pdf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zvenddt.ru/uploads/2022/07/13/%D0%9B%D0%B8%D1%87%D0%BD%D0%BE%D0%B5%20%D1%83%D1%87%D0%B0%D1%81%D1%82%D0%B8%D0%B5%20%D0%BF%D0%B5%D0%B4%D0%B0%D0%B3%D0%BE%D0%B3%D0%BE%D0%B2.pdf" TargetMode="External"/><Relationship Id="rId3" Type="http://schemas.openxmlformats.org/officeDocument/2006/relationships/hyperlink" Target="https://zvenddt.ru/uploads/2022/07/13/%D0%BB%D0%B5%D1%82%D0%BD%D0%B8%D0%B5%20%D1%82%D0%B2%D0%BE%D1%80%D1%87%D0%B5%D1%81%D0%BA%D0%B8%D0%B5%20%D0%BC%D0%B0%D1%81%D1%82%D0%B5%D1%80%D1%81%D0%BA%D0%B8%D0%B5%20%20%D0%90%D0%BA%D0%B0%D0%B4%D0%B5%D0%BC%D0%B8%D1%8F%20%D1%80%D0%B5%D0%BC%D1%91%D1%81%D0%B5%D0%BB%20.pdf" TargetMode="External"/><Relationship Id="rId7" Type="http://schemas.openxmlformats.org/officeDocument/2006/relationships/hyperlink" Target="https://zvenddt.ru/uploads/2022/07/13/%D0%9F%D1%83%D0%B1%D0%BB%D0%B8%D0%BA%D0%B0%D1%86%D0%B8%D0%B8%20%D0%B8%20%D1%81%D1%82%D0%B0%D1%82%D1%8C%D0%B8%20%D0%BF%D0%B5%D0%B4%D0%B0%D0%B3%D0%BE%D0%B3%D0%BE%D0%B2.pdf" TargetMode="External"/><Relationship Id="rId2" Type="http://schemas.openxmlformats.org/officeDocument/2006/relationships/hyperlink" Target="https://zvenddt.ru/uploads/2022/07/13/%D0%9C%D0%B0%D1%81%D1%82%D0%B5%D1%80-%D0%BA%D0%BB%D0%B0%D1%81%D1%81%D1%8B%20%D0%BF%D0%B5%D0%B4%D0%B0%D0%B3%D0%BE%D0%B3%D0%BE%D0%B2%20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zvenddt.ru/uploads/2022/07/13/%D0%9A%D1%83%D1%80%D1%81%D1%8B%20%D0%BF%D0%BE%D0%B2%D1%8B%D1%88%D0%B5%D0%BD%D0%B8%D1%8F%20%D0%BA%D0%B2%D0%B0%D0%BB%D0%B8%D1%84%D0%B8%D0%BA%D0%B0%D1%86%D0%B8%D0%B8%20%D0%B8%20%20%D0%BF%D1%80%D0%BE%D1%84%D0%B5%D1%81%D1%81%D0%B8%D0%BE%D0%BD%D0%B0%D0%BB%D1%8C%D0%BD%D0%BE%D0%B9%20%D0%BF%D0%B5%D1%80%D0%B5%D0%BF%D0%BE%D0%B4%D0%B3%D0%BE%D1%82%D0%BE%D0%B2%D0%BA%D0%B8.pdf" TargetMode="External"/><Relationship Id="rId5" Type="http://schemas.openxmlformats.org/officeDocument/2006/relationships/hyperlink" Target="https://zvenddt.ru/about/administration" TargetMode="External"/><Relationship Id="rId10" Type="http://schemas.openxmlformats.org/officeDocument/2006/relationships/hyperlink" Target="https://zvenddt.ru/projects/odarennie" TargetMode="External"/><Relationship Id="rId4" Type="http://schemas.openxmlformats.org/officeDocument/2006/relationships/image" Target="../media/image31.png"/><Relationship Id="rId9" Type="http://schemas.openxmlformats.org/officeDocument/2006/relationships/hyperlink" Target="https://zvenddt.ru/uploads/2022/07/13/%D0%9A%D0%B2%D0%B0%D0%BB%D0%B8%D1%84%D0%B8%D0%BA%D0%B0%D1%86%D0%B8%D0%BE%D0%BD%D0%BD%D0%B0%D1%8F%20%D1%85%D0%B0%D1%80%D0%B0%D0%BA%D1%82%D0%B5%D1%80%D0%B8%D1%81%D1%82%D0%B8%D0%BA%D0%B0%20%D0%BF%D0%B5%D0%B4%D0%B0%D0%B3%D0%BE%D0%B3%D0%B8%D1%87%D0%B5%D1%81%D0%BA%D0%BE%D0%B3%D0%BE%20%D1%81%D0%BE%D1%81%D1%82%D0%B0%D0%B2%D0%B0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zvenddt.ru/education/paid-services" TargetMode="External"/><Relationship Id="rId7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us.gov.ru/info-card/356636" TargetMode="External"/><Relationship Id="rId5" Type="http://schemas.openxmlformats.org/officeDocument/2006/relationships/hyperlink" Target="https://zvenddt.ru/documents/financial-activities" TargetMode="External"/><Relationship Id="rId4" Type="http://schemas.openxmlformats.org/officeDocument/2006/relationships/hyperlink" Target="https://zvenddt.ru/uploads/2022/07/13/%D0%9F%D1%80%D0%B8%D0%BE%D0%B1%D1%80%D0%B5%D1%82%D0%B5%D0%BD%D0%B8%D1%8F%20%D0%B7%D0%B0%20%D1%81%D1%87%D0%B5%D1%82%20%D0%BF%D0%BB%D0%B0%D1%82%D0%BD%D1%8B%D1%85%20%D0%BE%D0%B1%D1%80%D0%B0%D0%B7%D0%BE%D0%B2%D0%B0%D1%82%D0%B5%D0%BB%D1%8C%D0%BD%D1%8B%D1%85%20%D1%83%D1%81%D0%BB%D1%83%D0%B3%20%D0%B2%202021-2022%20%D1%83.%D0%B3.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8CF40C-CB20-4F11-A66A-B4463144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C04C8D-62EC-4BB9-BE63-1DCD9B17C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Пионер">
            <a:extLst>
              <a:ext uri="{FF2B5EF4-FFF2-40B4-BE49-F238E27FC236}">
                <a16:creationId xmlns="" xmlns:a16="http://schemas.microsoft.com/office/drawing/2014/main" id="{3A987547-9217-41CF-A9A4-42F92833E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7" y="209996"/>
            <a:ext cx="11429606" cy="625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6AC1AB80-EF77-424D-B0F2-DCF16948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3" y="209996"/>
            <a:ext cx="1738088" cy="120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23AAE1-B694-42D8-9F0C-F6321C4D3DC1}"/>
              </a:ext>
            </a:extLst>
          </p:cNvPr>
          <p:cNvSpPr txBox="1"/>
          <p:nvPr/>
        </p:nvSpPr>
        <p:spPr>
          <a:xfrm>
            <a:off x="306585" y="5080226"/>
            <a:ext cx="11235400" cy="954107"/>
          </a:xfrm>
          <a:prstGeom prst="rect">
            <a:avLst/>
          </a:prstGeom>
          <a:noFill/>
          <a:effectLst>
            <a:glow rad="50800">
              <a:schemeClr val="accent3">
                <a:lumMod val="40000"/>
                <a:lumOff val="60000"/>
              </a:schemeClr>
            </a:glow>
            <a:outerShdw blurRad="50800" dist="38100" dir="2700000" algn="tl" rotWithShape="0">
              <a:schemeClr val="accent3">
                <a:lumMod val="40000"/>
                <a:lumOff val="60000"/>
                <a:alpha val="4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2800" b="1" i="1" dirty="0">
                <a:solidFill>
                  <a:srgbClr val="7030A0"/>
                </a:solidFill>
                <a:effectLst>
                  <a:glow rad="228600">
                    <a:srgbClr val="FE9E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учреждение дополнительного образования Дом детского творчества города Звенигород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10679FB-338D-4264-AE22-41315388D03E}"/>
              </a:ext>
            </a:extLst>
          </p:cNvPr>
          <p:cNvSpPr txBox="1"/>
          <p:nvPr/>
        </p:nvSpPr>
        <p:spPr>
          <a:xfrm>
            <a:off x="954724" y="1488594"/>
            <a:ext cx="10246324" cy="923330"/>
          </a:xfrm>
          <a:prstGeom prst="rect">
            <a:avLst/>
          </a:prstGeom>
          <a:noFill/>
          <a:effectLst>
            <a:glow rad="127000">
              <a:schemeClr val="accent5">
                <a:lumMod val="40000"/>
                <a:lumOff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5400" b="1" i="1" dirty="0">
                <a:solidFill>
                  <a:srgbClr val="7030A0"/>
                </a:solidFill>
                <a:effectLst>
                  <a:glow rad="127000">
                    <a:srgbClr val="FE9E00">
                      <a:lumMod val="40000"/>
                      <a:lumOff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ДОКЛАД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EE2DBEA-24FD-440E-93F7-4C36F4506C0F}"/>
              </a:ext>
            </a:extLst>
          </p:cNvPr>
          <p:cNvSpPr txBox="1"/>
          <p:nvPr/>
        </p:nvSpPr>
        <p:spPr>
          <a:xfrm>
            <a:off x="4630600" y="4176288"/>
            <a:ext cx="2218181" cy="584775"/>
          </a:xfrm>
          <a:prstGeom prst="rect">
            <a:avLst/>
          </a:prstGeom>
          <a:noFill/>
          <a:effectLst>
            <a:glow rad="101600">
              <a:schemeClr val="accent3">
                <a:lumMod val="40000"/>
                <a:lumOff val="60000"/>
                <a:alpha val="41000"/>
              </a:schemeClr>
            </a:glow>
          </a:effectLst>
        </p:spPr>
        <p:txBody>
          <a:bodyPr wrap="square" rtlCol="0">
            <a:spAutoFit/>
          </a:bodyPr>
          <a:lstStyle/>
          <a:p>
            <a:pPr defTabSz="457200"/>
            <a:r>
              <a:rPr lang="ru-RU" sz="3200" b="1" i="1" dirty="0" smtClean="0">
                <a:solidFill>
                  <a:srgbClr val="7030A0"/>
                </a:solidFill>
                <a:effectLst>
                  <a:glow rad="228600">
                    <a:srgbClr val="FE9E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3200" b="1" i="1" dirty="0">
                <a:solidFill>
                  <a:srgbClr val="7030A0"/>
                </a:solidFill>
                <a:effectLst>
                  <a:glow rad="228600">
                    <a:srgbClr val="FE9E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10192467" y="1186883"/>
            <a:ext cx="1058821" cy="846203"/>
          </a:xfrm>
          <a:custGeom>
            <a:avLst/>
            <a:gdLst>
              <a:gd name="connsiteX0" fmla="*/ 1898832 w 3022460"/>
              <a:gd name="connsiteY0" fmla="*/ 2190543 h 2190543"/>
              <a:gd name="connsiteX1" fmla="*/ 1884977 w 3022460"/>
              <a:gd name="connsiteY1" fmla="*/ 458725 h 2190543"/>
              <a:gd name="connsiteX2" fmla="*/ 3021050 w 3022460"/>
              <a:gd name="connsiteY2" fmla="*/ 167780 h 2190543"/>
              <a:gd name="connsiteX3" fmla="*/ 1621741 w 3022460"/>
              <a:gd name="connsiteY3" fmla="*/ 195489 h 2190543"/>
              <a:gd name="connsiteX4" fmla="*/ 1580177 w 3022460"/>
              <a:gd name="connsiteY4" fmla="*/ 2176689 h 2190543"/>
              <a:gd name="connsiteX5" fmla="*/ 1372359 w 3022460"/>
              <a:gd name="connsiteY5" fmla="*/ 98507 h 2190543"/>
              <a:gd name="connsiteX6" fmla="*/ 759 w 3022460"/>
              <a:gd name="connsiteY6" fmla="*/ 334034 h 2190543"/>
              <a:gd name="connsiteX7" fmla="*/ 1178395 w 3022460"/>
              <a:gd name="connsiteY7" fmla="*/ 320180 h 2190543"/>
              <a:gd name="connsiteX8" fmla="*/ 1206104 w 3022460"/>
              <a:gd name="connsiteY8" fmla="*/ 2162834 h 2190543"/>
              <a:gd name="connsiteX9" fmla="*/ 1206104 w 3022460"/>
              <a:gd name="connsiteY9" fmla="*/ 2162834 h 2190543"/>
              <a:gd name="connsiteX10" fmla="*/ 1898832 w 3022460"/>
              <a:gd name="connsiteY10" fmla="*/ 2190543 h 219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22460" h="2190543">
                <a:moveTo>
                  <a:pt x="1898832" y="2190543"/>
                </a:moveTo>
                <a:cubicBezTo>
                  <a:pt x="1798386" y="1493197"/>
                  <a:pt x="1697941" y="795852"/>
                  <a:pt x="1884977" y="458725"/>
                </a:cubicBezTo>
                <a:cubicBezTo>
                  <a:pt x="2072013" y="121598"/>
                  <a:pt x="3064923" y="211653"/>
                  <a:pt x="3021050" y="167780"/>
                </a:cubicBezTo>
                <a:cubicBezTo>
                  <a:pt x="2977177" y="123907"/>
                  <a:pt x="1861886" y="-139329"/>
                  <a:pt x="1621741" y="195489"/>
                </a:cubicBezTo>
                <a:cubicBezTo>
                  <a:pt x="1381596" y="530307"/>
                  <a:pt x="1621741" y="2192853"/>
                  <a:pt x="1580177" y="2176689"/>
                </a:cubicBezTo>
                <a:cubicBezTo>
                  <a:pt x="1538613" y="2160525"/>
                  <a:pt x="1635595" y="405616"/>
                  <a:pt x="1372359" y="98507"/>
                </a:cubicBezTo>
                <a:cubicBezTo>
                  <a:pt x="1109123" y="-208602"/>
                  <a:pt x="33086" y="297089"/>
                  <a:pt x="759" y="334034"/>
                </a:cubicBezTo>
                <a:cubicBezTo>
                  <a:pt x="-31568" y="370979"/>
                  <a:pt x="977504" y="15380"/>
                  <a:pt x="1178395" y="320180"/>
                </a:cubicBezTo>
                <a:cubicBezTo>
                  <a:pt x="1379286" y="624980"/>
                  <a:pt x="1206104" y="2162834"/>
                  <a:pt x="1206104" y="2162834"/>
                </a:cubicBezTo>
                <a:lnTo>
                  <a:pt x="1206104" y="2162834"/>
                </a:lnTo>
                <a:lnTo>
                  <a:pt x="1898832" y="2190543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996487" y="332656"/>
            <a:ext cx="1450742" cy="7637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flipV="1">
            <a:off x="10326596" y="1096427"/>
            <a:ext cx="867679" cy="180834"/>
          </a:xfrm>
          <a:prstGeom prst="triangl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Telescope 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1885" y="812705"/>
            <a:ext cx="379068" cy="279824"/>
          </a:xfrm>
          <a:prstGeom prst="rect">
            <a:avLst/>
          </a:prstGeom>
        </p:spPr>
      </p:pic>
      <p:pic>
        <p:nvPicPr>
          <p:cNvPr id="15" name="Рисунок 14" descr="Limited Edition Bad &lt;strong&gt;Robot&lt;/strong&gt; Collectible Figure | Gadgetsi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072" y="882072"/>
            <a:ext cx="278518" cy="214359"/>
          </a:xfrm>
          <a:prstGeom prst="rect">
            <a:avLst/>
          </a:prstGeom>
        </p:spPr>
      </p:pic>
      <p:pic>
        <p:nvPicPr>
          <p:cNvPr id="16" name="Рисунок 15" descr="Old style &lt;strong&gt;plane&lt;/strong&gt; vector &lt;strong&gt;drawing&lt;/strong&gt; | Free SV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7" y="446980"/>
            <a:ext cx="455656" cy="350692"/>
          </a:xfrm>
          <a:prstGeom prst="rect">
            <a:avLst/>
          </a:prstGeom>
        </p:spPr>
      </p:pic>
      <p:pic>
        <p:nvPicPr>
          <p:cNvPr id="17" name="Рисунок 16" descr="мел / Поиск по тегам / Твой Блог | Доисторический, Динозавры, Животны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30" y="399265"/>
            <a:ext cx="637914" cy="197870"/>
          </a:xfrm>
          <a:prstGeom prst="rect">
            <a:avLst/>
          </a:prstGeom>
        </p:spPr>
      </p:pic>
      <p:pic>
        <p:nvPicPr>
          <p:cNvPr id="19" name="Рисунок 18" descr="Razão para Dançar: Boas Vinda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949" y="465180"/>
            <a:ext cx="585843" cy="288093"/>
          </a:xfrm>
          <a:prstGeom prst="rect">
            <a:avLst/>
          </a:prstGeom>
        </p:spPr>
      </p:pic>
      <p:pic>
        <p:nvPicPr>
          <p:cNvPr id="20" name="Рисунок 19" descr="&lt;strong&gt;Палитра&lt;/strong&gt; 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2371" y="795693"/>
            <a:ext cx="299967" cy="208861"/>
          </a:xfrm>
          <a:prstGeom prst="rect">
            <a:avLst/>
          </a:prstGeom>
        </p:spPr>
      </p:pic>
      <p:pic>
        <p:nvPicPr>
          <p:cNvPr id="24" name="Рисунок 23" descr="tree 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34" y="696660"/>
            <a:ext cx="262850" cy="229452"/>
          </a:xfrm>
          <a:prstGeom prst="rect">
            <a:avLst/>
          </a:prstGeom>
        </p:spPr>
      </p:pic>
      <p:pic>
        <p:nvPicPr>
          <p:cNvPr id="25" name="Рисунок 24" descr="Free Vector Graphic: &lt;strong&gt;Atom&lt;/strong&gt; Nucleus, Nuclear, &lt;strong&gt;Atom&lt;/strong&gt; - Free Image on ...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53" y="660914"/>
            <a:ext cx="234894" cy="22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1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5717136" y="3933596"/>
            <a:ext cx="1215752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596001" y="1810246"/>
            <a:ext cx="1215752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203878" y="2575447"/>
            <a:ext cx="1445484" cy="15633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443870" y="3256825"/>
            <a:ext cx="1215752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669564" y="3794764"/>
            <a:ext cx="1215752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433273" y="2240795"/>
            <a:ext cx="1215752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644488" y="1588920"/>
            <a:ext cx="1215752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Рисунок 13" descr="Razão para Dançar: Boas Vinda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83" y="3497052"/>
            <a:ext cx="902430" cy="568236"/>
          </a:xfrm>
          <a:prstGeom prst="rect">
            <a:avLst/>
          </a:prstGeom>
        </p:spPr>
      </p:pic>
      <p:pic>
        <p:nvPicPr>
          <p:cNvPr id="15" name="Рисунок 14" descr="Telescope 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6415" y="4346352"/>
            <a:ext cx="451902" cy="412651"/>
          </a:xfrm>
          <a:prstGeom prst="rect">
            <a:avLst/>
          </a:prstGeom>
        </p:spPr>
      </p:pic>
      <p:pic>
        <p:nvPicPr>
          <p:cNvPr id="19" name="Рисунок 18" descr="tree 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09" y="4016094"/>
            <a:ext cx="664700" cy="753913"/>
          </a:xfrm>
          <a:prstGeom prst="rect">
            <a:avLst/>
          </a:prstGeom>
        </p:spPr>
      </p:pic>
      <p:pic>
        <p:nvPicPr>
          <p:cNvPr id="20" name="Рисунок 19" descr="&lt;strong&gt;Palette&lt;/strong&gt; cutie mark by The-Smiling-Pony on DeviantAr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75" y="3707393"/>
            <a:ext cx="526284" cy="617394"/>
          </a:xfrm>
          <a:prstGeom prst="rect">
            <a:avLst/>
          </a:prstGeom>
        </p:spPr>
      </p:pic>
      <p:pic>
        <p:nvPicPr>
          <p:cNvPr id="21" name="Рисунок 20" descr="Old style &lt;strong&gt;plane&lt;/strong&gt; vector &lt;strong&gt;drawing&lt;/strong&gt; | Free SV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91" y="1708987"/>
            <a:ext cx="947420" cy="947420"/>
          </a:xfrm>
          <a:prstGeom prst="rect">
            <a:avLst/>
          </a:prstGeom>
        </p:spPr>
      </p:pic>
      <p:pic>
        <p:nvPicPr>
          <p:cNvPr id="22" name="Рисунок 21" descr="Limited Edition Bad &lt;strong&gt;Robot&lt;/strong&gt; Collectible Figure | Gadgetsi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56" y="1978790"/>
            <a:ext cx="663311" cy="663311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4671404" y="3796650"/>
            <a:ext cx="1215752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135734" y="2819794"/>
            <a:ext cx="1215752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6" name="Рисунок 25" descr="Compass Direction Navigation · Free vector graphic on Pixabay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15" y="3093132"/>
            <a:ext cx="620305" cy="67173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01" y="2809278"/>
            <a:ext cx="808749" cy="613572"/>
          </a:xfrm>
          <a:prstGeom prst="rect">
            <a:avLst/>
          </a:prstGeom>
        </p:spPr>
      </p:pic>
      <p:pic>
        <p:nvPicPr>
          <p:cNvPr id="28" name="Рисунок 27" descr="Москва вектор векторы, стоковая векторная графика Москва вектор ...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43" y="4957187"/>
            <a:ext cx="588850" cy="52996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0" y="-40706"/>
            <a:ext cx="11880850" cy="1377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0400" algn="ctr">
              <a:lnSpc>
                <a:spcPct val="87000"/>
              </a:lnSpc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Заключение. Перспективы и планы развития</a:t>
            </a:r>
          </a:p>
          <a:p>
            <a:pPr marL="660400" algn="ctr">
              <a:lnSpc>
                <a:spcPct val="87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Проект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образовательной экосистемы  МАУДОДДТ города </a:t>
            </a:r>
            <a:r>
              <a:rPr lang="ru-RU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Звенигород</a:t>
            </a:r>
          </a:p>
          <a:p>
            <a:pPr marL="660400" algn="ctr">
              <a:lnSpc>
                <a:spcPct val="87000"/>
              </a:lnSpc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ru-RU" sz="24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3" name="Рисунок 22" descr="Москва вектор векторы, стоковая векторная графика Москва вектор ...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07" y="3712089"/>
            <a:ext cx="547452" cy="492707"/>
          </a:xfrm>
          <a:prstGeom prst="rect">
            <a:avLst/>
          </a:prstGeom>
        </p:spPr>
      </p:pic>
      <p:pic>
        <p:nvPicPr>
          <p:cNvPr id="30" name="Рисунок 29" descr="Москва вектор векторы, стоковая векторная графика Москва вектор ...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29" y="3975006"/>
            <a:ext cx="599806" cy="539825"/>
          </a:xfrm>
          <a:prstGeom prst="rect">
            <a:avLst/>
          </a:prstGeom>
        </p:spPr>
      </p:pic>
      <p:pic>
        <p:nvPicPr>
          <p:cNvPr id="31" name="Рисунок 30" descr="Москва вектор векторы, стоковая векторная графика Москва вектор ...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1" y="1482236"/>
            <a:ext cx="571440" cy="514296"/>
          </a:xfrm>
          <a:prstGeom prst="rect">
            <a:avLst/>
          </a:prstGeom>
        </p:spPr>
      </p:pic>
      <p:pic>
        <p:nvPicPr>
          <p:cNvPr id="1027" name="Picture 3" descr="C:\Users\ирина\AppData\Local\Microsoft\Windows\Temporary Internet Files\Content.IE5\3DZUCKYG\2-chess-png-image[1]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99" y="2564270"/>
            <a:ext cx="927958" cy="56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631013" y="4687962"/>
            <a:ext cx="1409548" cy="12902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4390541" y="841476"/>
            <a:ext cx="1253951" cy="11373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130724" y="2418285"/>
            <a:ext cx="1191898" cy="11849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3555112" y="1450871"/>
            <a:ext cx="1196362" cy="11542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5848031" y="775997"/>
            <a:ext cx="1288400" cy="11372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3491014" y="3839810"/>
            <a:ext cx="1231356" cy="1206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6777047" y="1396809"/>
            <a:ext cx="1222142" cy="1117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Рисунок 40" descr="Москва вектор векторы, стоковая векторная графика Москва вектор ...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06" y="2554669"/>
            <a:ext cx="608742" cy="547868"/>
          </a:xfrm>
          <a:prstGeom prst="rect">
            <a:avLst/>
          </a:prstGeom>
        </p:spPr>
      </p:pic>
      <p:sp>
        <p:nvSpPr>
          <p:cNvPr id="42" name="Овал 41"/>
          <p:cNvSpPr/>
          <p:nvPr/>
        </p:nvSpPr>
        <p:spPr>
          <a:xfrm>
            <a:off x="7551331" y="3552798"/>
            <a:ext cx="1283897" cy="1206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7570191" y="2205681"/>
            <a:ext cx="1178545" cy="11130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090292" y="4873269"/>
            <a:ext cx="1298455" cy="1259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5" name="Рисунок 44" descr="Москва вектор векторы, стоковая векторная графика Москва вектор ...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52" y="5172220"/>
            <a:ext cx="575284" cy="517755"/>
          </a:xfrm>
          <a:prstGeom prst="rect">
            <a:avLst/>
          </a:prstGeom>
        </p:spPr>
      </p:pic>
      <p:pic>
        <p:nvPicPr>
          <p:cNvPr id="47" name="Рисунок 46" descr="Москва вектор векторы, стоковая векторная графика Москва вектор ...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61" y="961589"/>
            <a:ext cx="550080" cy="495073"/>
          </a:xfrm>
          <a:prstGeom prst="rect">
            <a:avLst/>
          </a:prstGeom>
        </p:spPr>
      </p:pic>
      <p:sp>
        <p:nvSpPr>
          <p:cNvPr id="49" name="Овал 48"/>
          <p:cNvSpPr/>
          <p:nvPr/>
        </p:nvSpPr>
        <p:spPr>
          <a:xfrm>
            <a:off x="5370064" y="5046007"/>
            <a:ext cx="1358715" cy="13284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0005" y="5446976"/>
            <a:ext cx="1003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Calibri"/>
              </a:rPr>
              <a:t>Биостанция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Calibri"/>
              </a:rPr>
              <a:t>МГУ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1284" y="1159079"/>
            <a:ext cx="1084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>
                <a:solidFill>
                  <a:srgbClr val="FF0000"/>
                </a:solidFill>
                <a:latin typeface="Calibri"/>
              </a:rPr>
              <a:t>Инжинириум</a:t>
            </a:r>
            <a:endParaRPr lang="ru-RU" sz="1200" b="1" dirty="0">
              <a:solidFill>
                <a:srgbClr val="FF0000"/>
              </a:solidFill>
              <a:latin typeface="Calibri"/>
            </a:endParaRP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Calibri"/>
              </a:rPr>
              <a:t>МГТУ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Calibri"/>
              </a:rPr>
              <a:t> им. Баумана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7464" y="4274835"/>
            <a:ext cx="137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Calibri"/>
              </a:rPr>
              <a:t>МГРИ им.</a:t>
            </a:r>
          </a:p>
          <a:p>
            <a:r>
              <a:rPr lang="ru-RU" sz="1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Calibri"/>
              </a:rPr>
              <a:t>С.Орджоникидзе</a:t>
            </a:r>
            <a:endParaRPr lang="ru-RU" sz="1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9126" y="2988221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A379BB">
                    <a:lumMod val="75000"/>
                  </a:srgbClr>
                </a:solidFill>
                <a:latin typeface="Calibri"/>
              </a:rPr>
              <a:t>МГУ им. </a:t>
            </a:r>
          </a:p>
          <a:p>
            <a:r>
              <a:rPr lang="ru-RU" sz="1200" b="1" dirty="0">
                <a:solidFill>
                  <a:srgbClr val="A379BB">
                    <a:lumMod val="75000"/>
                  </a:srgbClr>
                </a:solidFill>
                <a:latin typeface="Calibri"/>
              </a:rPr>
              <a:t>М. Ломоносова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01932" y="5729692"/>
            <a:ext cx="1294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Calibri"/>
              </a:rPr>
              <a:t>Институт </a:t>
            </a:r>
          </a:p>
          <a:p>
            <a:r>
              <a:rPr lang="ru-RU" sz="1200" b="1" dirty="0">
                <a:solidFill>
                  <a:srgbClr val="FF0000"/>
                </a:solidFill>
                <a:latin typeface="Calibri"/>
              </a:rPr>
              <a:t>астрономии РАН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520743" y="1889521"/>
            <a:ext cx="1260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Calibri"/>
              </a:rPr>
              <a:t>ЗФГБПОУМО</a:t>
            </a:r>
          </a:p>
          <a:p>
            <a:r>
              <a:rPr lang="ru-RU" sz="1200" b="1" dirty="0">
                <a:solidFill>
                  <a:srgbClr val="FF0000"/>
                </a:solidFill>
                <a:latin typeface="Calibri"/>
              </a:rPr>
              <a:t> Красногорский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Calibri"/>
              </a:rPr>
              <a:t>колледж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49024" y="3744141"/>
            <a:ext cx="1970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Calibri"/>
              </a:rPr>
              <a:t>Рузский филиал Московского </a:t>
            </a:r>
          </a:p>
          <a:p>
            <a:r>
              <a:rPr lang="ru-RU" sz="1200" b="1" dirty="0">
                <a:solidFill>
                  <a:srgbClr val="FF0000"/>
                </a:solidFill>
                <a:latin typeface="Calibri"/>
              </a:rPr>
              <a:t>Губернского </a:t>
            </a:r>
          </a:p>
          <a:p>
            <a:r>
              <a:rPr lang="ru-RU" sz="1200" b="1" dirty="0">
                <a:solidFill>
                  <a:srgbClr val="FF0000"/>
                </a:solidFill>
                <a:latin typeface="Calibri"/>
              </a:rPr>
              <a:t>Колледжа </a:t>
            </a:r>
          </a:p>
          <a:p>
            <a:r>
              <a:rPr lang="ru-RU" sz="1200" b="1" dirty="0">
                <a:solidFill>
                  <a:srgbClr val="FF0000"/>
                </a:solidFill>
                <a:latin typeface="Calibri"/>
              </a:rPr>
              <a:t>Искусств</a:t>
            </a:r>
            <a:endParaRPr lang="ru-RU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028" name="Picture 4" descr="C:\Users\ирина\AppData\Local\Microsoft\Windows\Temporary Internet Files\Content.IE5\O5FKBTJC\6[1]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78" y="1573994"/>
            <a:ext cx="669889" cy="4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7169797" y="1963287"/>
            <a:ext cx="686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A379BB">
                    <a:lumMod val="75000"/>
                  </a:srgbClr>
                </a:solidFill>
                <a:latin typeface="Calibri"/>
              </a:rPr>
              <a:t>ФАС РФ</a:t>
            </a:r>
          </a:p>
        </p:txBody>
      </p:sp>
      <p:pic>
        <p:nvPicPr>
          <p:cNvPr id="1029" name="Picture 5" descr="C:\Users\ирина\AppData\Local\Microsoft\Windows\Temporary Internet Files\Content.IE5\3DZUCKYG\sw_dob10_goto_01[1]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8" y="4819053"/>
            <a:ext cx="800293" cy="56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6814313" y="4967820"/>
            <a:ext cx="1404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A379BB">
                    <a:lumMod val="75000"/>
                  </a:srgbClr>
                </a:solidFill>
                <a:latin typeface="Calibri"/>
              </a:rPr>
              <a:t>Астрономическая </a:t>
            </a:r>
          </a:p>
          <a:p>
            <a:r>
              <a:rPr lang="ru-RU" sz="1200" b="1" dirty="0">
                <a:solidFill>
                  <a:srgbClr val="A379BB">
                    <a:lumMod val="75000"/>
                  </a:srgbClr>
                </a:solidFill>
                <a:latin typeface="Calibri"/>
              </a:rPr>
              <a:t>обсерватория </a:t>
            </a:r>
          </a:p>
          <a:p>
            <a:r>
              <a:rPr lang="ru-RU" sz="1200" b="1" dirty="0">
                <a:solidFill>
                  <a:srgbClr val="A379BB">
                    <a:lumMod val="75000"/>
                  </a:srgbClr>
                </a:solidFill>
                <a:latin typeface="Calibri"/>
              </a:rPr>
              <a:t>Института </a:t>
            </a:r>
          </a:p>
          <a:p>
            <a:r>
              <a:rPr lang="ru-RU" sz="1200" b="1" dirty="0">
                <a:solidFill>
                  <a:srgbClr val="A379BB">
                    <a:lumMod val="75000"/>
                  </a:srgbClr>
                </a:solidFill>
                <a:latin typeface="Calibri"/>
              </a:rPr>
              <a:t>астрономии РАН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630257" y="2582232"/>
            <a:ext cx="118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A379BB">
                    <a:lumMod val="75000"/>
                  </a:srgbClr>
                </a:solidFill>
                <a:latin typeface="Calibri"/>
              </a:rPr>
              <a:t>Федерация </a:t>
            </a:r>
          </a:p>
          <a:p>
            <a:r>
              <a:rPr lang="ru-RU" sz="1200" b="1" dirty="0">
                <a:solidFill>
                  <a:srgbClr val="A379BB">
                    <a:lumMod val="75000"/>
                  </a:srgbClr>
                </a:solidFill>
                <a:latin typeface="Calibri"/>
              </a:rPr>
              <a:t>шахмат России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55" y="3542213"/>
            <a:ext cx="1280496" cy="125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07" y="4701326"/>
            <a:ext cx="1203755" cy="84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996" y="680154"/>
            <a:ext cx="910840" cy="65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76" y="1261915"/>
            <a:ext cx="1518314" cy="84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10" y="2310441"/>
            <a:ext cx="1198743" cy="1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418" y="5345054"/>
            <a:ext cx="1714860" cy="82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Овал 72"/>
          <p:cNvSpPr/>
          <p:nvPr/>
        </p:nvSpPr>
        <p:spPr>
          <a:xfrm>
            <a:off x="4215365" y="1701972"/>
            <a:ext cx="3515280" cy="339960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646" y="5325854"/>
            <a:ext cx="1354909" cy="96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081" y="3935877"/>
            <a:ext cx="938403" cy="98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601" y="4819061"/>
            <a:ext cx="1709794" cy="102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02" y="2842012"/>
            <a:ext cx="1739655" cy="90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917" y="1657747"/>
            <a:ext cx="1256653" cy="125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Рисунок 101" descr="Москва вектор векторы, стоковая векторная графика Москва вектор ...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54" y="754485"/>
            <a:ext cx="1536126" cy="897716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8298157" y="1254096"/>
            <a:ext cx="180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Calibri"/>
              </a:rPr>
              <a:t>МАИ, МАДИ, УИГА, РПГУ, МГРИ, МГУ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7" name="Прямая со стрелкой 76"/>
          <p:cNvCxnSpPr/>
          <p:nvPr/>
        </p:nvCxnSpPr>
        <p:spPr>
          <a:xfrm>
            <a:off x="3380612" y="1252807"/>
            <a:ext cx="521239" cy="2256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2710482" y="1721803"/>
            <a:ext cx="661313" cy="3869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>
            <a:off x="2255577" y="2797373"/>
            <a:ext cx="818774" cy="1141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 flipV="1">
            <a:off x="2365703" y="4094805"/>
            <a:ext cx="657168" cy="44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 flipV="1">
            <a:off x="2532298" y="4819054"/>
            <a:ext cx="803993" cy="25680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 flipV="1">
            <a:off x="3666252" y="5524975"/>
            <a:ext cx="251373" cy="50777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/>
          <p:nvPr/>
        </p:nvCxnSpPr>
        <p:spPr>
          <a:xfrm flipH="1">
            <a:off x="4760061" y="2677750"/>
            <a:ext cx="192901" cy="356641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/>
          <p:nvPr/>
        </p:nvCxnSpPr>
        <p:spPr>
          <a:xfrm flipH="1">
            <a:off x="5408833" y="2286069"/>
            <a:ext cx="515259" cy="226204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/>
          <p:cNvCxnSpPr/>
          <p:nvPr/>
        </p:nvCxnSpPr>
        <p:spPr>
          <a:xfrm>
            <a:off x="4909566" y="3685640"/>
            <a:ext cx="275041" cy="409173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>
            <a:stCxn id="19" idx="3"/>
          </p:cNvCxnSpPr>
          <p:nvPr/>
        </p:nvCxnSpPr>
        <p:spPr>
          <a:xfrm>
            <a:off x="5591613" y="4393047"/>
            <a:ext cx="505694" cy="294906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 стрелкой 155"/>
          <p:cNvCxnSpPr/>
          <p:nvPr/>
        </p:nvCxnSpPr>
        <p:spPr>
          <a:xfrm flipV="1">
            <a:off x="6574220" y="4149168"/>
            <a:ext cx="322347" cy="328100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/>
          <p:cNvCxnSpPr>
            <a:endCxn id="1027" idx="2"/>
          </p:cNvCxnSpPr>
          <p:nvPr/>
        </p:nvCxnSpPr>
        <p:spPr>
          <a:xfrm flipH="1" flipV="1">
            <a:off x="7126481" y="3127830"/>
            <a:ext cx="86640" cy="557802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 стрелкой 164"/>
          <p:cNvCxnSpPr/>
          <p:nvPr/>
        </p:nvCxnSpPr>
        <p:spPr>
          <a:xfrm flipH="1" flipV="1">
            <a:off x="6471536" y="2352206"/>
            <a:ext cx="381924" cy="367301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Прямоугольник с двумя вырезанными противолежащими углами 144"/>
          <p:cNvSpPr/>
          <p:nvPr/>
        </p:nvSpPr>
        <p:spPr>
          <a:xfrm>
            <a:off x="4106692" y="3485589"/>
            <a:ext cx="215926" cy="311062"/>
          </a:xfrm>
          <a:prstGeom prst="snip2Diag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7642372" y="3259571"/>
            <a:ext cx="176548" cy="3300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8" name="Прямая со стрелкой 147"/>
          <p:cNvCxnSpPr>
            <a:stCxn id="146" idx="3"/>
          </p:cNvCxnSpPr>
          <p:nvPr/>
        </p:nvCxnSpPr>
        <p:spPr>
          <a:xfrm>
            <a:off x="7818920" y="3424586"/>
            <a:ext cx="713794" cy="727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Прямая со стрелкой 186"/>
          <p:cNvCxnSpPr/>
          <p:nvPr/>
        </p:nvCxnSpPr>
        <p:spPr>
          <a:xfrm flipV="1">
            <a:off x="8467650" y="1682113"/>
            <a:ext cx="418770" cy="391771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Прямая со стрелкой 189"/>
          <p:cNvCxnSpPr/>
          <p:nvPr/>
        </p:nvCxnSpPr>
        <p:spPr>
          <a:xfrm flipV="1">
            <a:off x="8859226" y="2610967"/>
            <a:ext cx="367166" cy="225801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Прямая со стрелкой 194"/>
          <p:cNvCxnSpPr/>
          <p:nvPr/>
        </p:nvCxnSpPr>
        <p:spPr>
          <a:xfrm flipV="1">
            <a:off x="8766618" y="3641120"/>
            <a:ext cx="533844" cy="1801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 стрелкой 198"/>
          <p:cNvCxnSpPr/>
          <p:nvPr/>
        </p:nvCxnSpPr>
        <p:spPr>
          <a:xfrm flipV="1">
            <a:off x="8722540" y="4535112"/>
            <a:ext cx="657024" cy="8791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 стрелкой 202"/>
          <p:cNvCxnSpPr/>
          <p:nvPr/>
        </p:nvCxnSpPr>
        <p:spPr>
          <a:xfrm>
            <a:off x="8571530" y="4879930"/>
            <a:ext cx="628838" cy="39986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Прямая со стрелкой 206"/>
          <p:cNvCxnSpPr/>
          <p:nvPr/>
        </p:nvCxnSpPr>
        <p:spPr>
          <a:xfrm>
            <a:off x="8132910" y="5372286"/>
            <a:ext cx="181894" cy="33465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Прямая со стрелкой 210"/>
          <p:cNvCxnSpPr/>
          <p:nvPr/>
        </p:nvCxnSpPr>
        <p:spPr>
          <a:xfrm flipH="1" flipV="1">
            <a:off x="4011534" y="2988212"/>
            <a:ext cx="514207" cy="230832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Прямая со стрелкой 215"/>
          <p:cNvCxnSpPr/>
          <p:nvPr/>
        </p:nvCxnSpPr>
        <p:spPr>
          <a:xfrm flipH="1" flipV="1">
            <a:off x="4525739" y="1947109"/>
            <a:ext cx="378206" cy="471176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 стрелкой 218"/>
          <p:cNvCxnSpPr/>
          <p:nvPr/>
        </p:nvCxnSpPr>
        <p:spPr>
          <a:xfrm flipH="1" flipV="1">
            <a:off x="5159020" y="1681882"/>
            <a:ext cx="384935" cy="530457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Прямая со стрелкой 223"/>
          <p:cNvCxnSpPr/>
          <p:nvPr/>
        </p:nvCxnSpPr>
        <p:spPr>
          <a:xfrm flipH="1">
            <a:off x="4153288" y="3801149"/>
            <a:ext cx="481854" cy="403638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я со стрелкой 228"/>
          <p:cNvCxnSpPr/>
          <p:nvPr/>
        </p:nvCxnSpPr>
        <p:spPr>
          <a:xfrm flipH="1">
            <a:off x="6187172" y="1588921"/>
            <a:ext cx="77540" cy="457701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Прямая со стрелкой 231"/>
          <p:cNvCxnSpPr/>
          <p:nvPr/>
        </p:nvCxnSpPr>
        <p:spPr>
          <a:xfrm flipH="1">
            <a:off x="4896817" y="4744885"/>
            <a:ext cx="447875" cy="450889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Прямая со стрелкой 235"/>
          <p:cNvCxnSpPr/>
          <p:nvPr/>
        </p:nvCxnSpPr>
        <p:spPr>
          <a:xfrm flipH="1" flipV="1">
            <a:off x="7335788" y="2535857"/>
            <a:ext cx="548859" cy="18821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0" name="Picture 28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647" y="2310449"/>
            <a:ext cx="575425" cy="35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0" name="Прямая со стрелкой 239"/>
          <p:cNvCxnSpPr/>
          <p:nvPr/>
        </p:nvCxnSpPr>
        <p:spPr>
          <a:xfrm flipH="1" flipV="1">
            <a:off x="7439715" y="3712080"/>
            <a:ext cx="444928" cy="178138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Прямая со стрелкой 243"/>
          <p:cNvCxnSpPr/>
          <p:nvPr/>
        </p:nvCxnSpPr>
        <p:spPr>
          <a:xfrm flipH="1">
            <a:off x="6162249" y="4819062"/>
            <a:ext cx="77539" cy="609605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Прямая со стрелкой 244"/>
          <p:cNvCxnSpPr/>
          <p:nvPr/>
        </p:nvCxnSpPr>
        <p:spPr>
          <a:xfrm flipH="1" flipV="1">
            <a:off x="6574218" y="4687954"/>
            <a:ext cx="595580" cy="264698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Прямая со стрелкой 247"/>
          <p:cNvCxnSpPr/>
          <p:nvPr/>
        </p:nvCxnSpPr>
        <p:spPr>
          <a:xfrm flipH="1">
            <a:off x="6662499" y="1908468"/>
            <a:ext cx="422164" cy="239098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Box 240"/>
          <p:cNvSpPr txBox="1"/>
          <p:nvPr/>
        </p:nvSpPr>
        <p:spPr>
          <a:xfrm>
            <a:off x="5326124" y="3353703"/>
            <a:ext cx="1317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Calibri"/>
              </a:rPr>
              <a:t>родители, обучающиеся, партнеры</a:t>
            </a:r>
          </a:p>
        </p:txBody>
      </p:sp>
      <p:pic>
        <p:nvPicPr>
          <p:cNvPr id="247" name="Picture 29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72" y="922859"/>
            <a:ext cx="845693" cy="59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" name="TextBox 248"/>
          <p:cNvSpPr txBox="1"/>
          <p:nvPr/>
        </p:nvSpPr>
        <p:spPr>
          <a:xfrm>
            <a:off x="5961285" y="1216653"/>
            <a:ext cx="1225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Calibri"/>
              </a:rPr>
              <a:t>ООО </a:t>
            </a:r>
          </a:p>
          <a:p>
            <a:pPr algn="ctr"/>
            <a:r>
              <a:rPr lang="ru-RU" sz="1200" b="1" dirty="0" err="1">
                <a:solidFill>
                  <a:srgbClr val="FF0000"/>
                </a:solidFill>
                <a:latin typeface="Calibri"/>
              </a:rPr>
              <a:t>Хелипром</a:t>
            </a:r>
            <a:r>
              <a:rPr lang="ru-RU" sz="1200" b="1" dirty="0">
                <a:solidFill>
                  <a:srgbClr val="FF0000"/>
                </a:solidFill>
                <a:latin typeface="Calibri"/>
              </a:rPr>
              <a:t> СПБ</a:t>
            </a:r>
          </a:p>
          <a:p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843581" y="3250387"/>
            <a:ext cx="144016" cy="15435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Овал 107"/>
          <p:cNvSpPr/>
          <p:nvPr/>
        </p:nvSpPr>
        <p:spPr>
          <a:xfrm>
            <a:off x="2994367" y="680154"/>
            <a:ext cx="5802359" cy="5694266"/>
          </a:xfrm>
          <a:prstGeom prst="ellipse">
            <a:avLst/>
          </a:prstGeom>
          <a:noFill/>
          <a:ln w="762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7780" y="6281550"/>
            <a:ext cx="1166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srgbClr val="FF0000"/>
                </a:solidFill>
              </a:rPr>
              <a:t>«</a:t>
            </a:r>
            <a:r>
              <a:rPr lang="ru-RU" sz="1200" b="1" dirty="0" smtClean="0">
                <a:solidFill>
                  <a:srgbClr val="FF0000"/>
                </a:solidFill>
              </a:rPr>
              <a:t>Институт астрономии РАН» </a:t>
            </a:r>
            <a:r>
              <a:rPr lang="ru-RU" sz="1200" dirty="0" smtClean="0">
                <a:solidFill>
                  <a:prstClr val="black"/>
                </a:solidFill>
              </a:rPr>
              <a:t>– договор о научном сотрудничестве заключен                          </a:t>
            </a:r>
            <a:r>
              <a:rPr lang="ru-RU" sz="1200" b="1" dirty="0" smtClean="0">
                <a:solidFill>
                  <a:srgbClr val="A379BB">
                    <a:lumMod val="75000"/>
                  </a:srgbClr>
                </a:solidFill>
              </a:rPr>
              <a:t> «</a:t>
            </a:r>
            <a:r>
              <a:rPr lang="ru-RU" sz="1200" b="1" dirty="0" smtClean="0">
                <a:solidFill>
                  <a:srgbClr val="A379BB">
                    <a:lumMod val="75000"/>
                  </a:srgbClr>
                </a:solidFill>
                <a:latin typeface="Calibri"/>
              </a:rPr>
              <a:t>Федерация шахмат России» -</a:t>
            </a:r>
            <a:r>
              <a:rPr lang="ru-RU" sz="1200" dirty="0" smtClean="0">
                <a:solidFill>
                  <a:prstClr val="black"/>
                </a:solidFill>
              </a:rPr>
              <a:t> договор сотрудничества в стадии обсуждения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78D589-1BA0-423C-BDD6-4341E2396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58" y="249382"/>
            <a:ext cx="2465489" cy="237155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="" xmlns:a16="http://schemas.microsoft.com/office/drawing/2014/main" id="{2CA39DCB-3212-4D7C-BA4A-A6E9FC4E2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047351"/>
              </p:ext>
            </p:extLst>
          </p:nvPr>
        </p:nvGraphicFramePr>
        <p:xfrm>
          <a:off x="287401" y="868097"/>
          <a:ext cx="11098413" cy="589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1A52D49-B8F8-4B4B-92D8-B82EADF32FB6}"/>
              </a:ext>
            </a:extLst>
          </p:cNvPr>
          <p:cNvSpPr txBox="1"/>
          <p:nvPr/>
        </p:nvSpPr>
        <p:spPr>
          <a:xfrm>
            <a:off x="2988101" y="228534"/>
            <a:ext cx="641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b="1" dirty="0" smtClean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Заключение. Перспективы и планы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04916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041" y="980728"/>
            <a:ext cx="6624735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794" y="279601"/>
            <a:ext cx="11377264" cy="66171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учреждение дополнительного образования Дом детского творчества города Звенигород</a:t>
            </a:r>
          </a:p>
          <a:p>
            <a:pPr algn="just"/>
            <a:endParaRPr lang="ru-RU" sz="3600" b="1" dirty="0" smtClean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b="1" dirty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b="1" dirty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b="1" dirty="0" smtClean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</a:t>
            </a:r>
            <a:r>
              <a:rPr lang="ru-RU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Московская область, Одинцовский городской округ, город Звенигород, улица Некрасова, дом 8    телефон: 8(498)697-41-09 </a:t>
            </a:r>
            <a:r>
              <a:rPr lang="en-US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email</a:t>
            </a:r>
            <a:r>
              <a:rPr lang="ru-RU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ddt_zven@mail.ru</a:t>
            </a:r>
            <a:r>
              <a:rPr lang="en-US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сайт:</a:t>
            </a:r>
            <a:r>
              <a:rPr lang="en-US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smtClean="0">
                <a:solidFill>
                  <a:srgbClr val="271DE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zvenddt.ru</a:t>
            </a:r>
            <a:endParaRPr lang="ru-RU" sz="2000" b="1" dirty="0">
              <a:solidFill>
                <a:srgbClr val="271D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76" y="1254450"/>
            <a:ext cx="5976664" cy="456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00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CCFD55FF-0718-4828-A0BD-71AA3FA3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903" y="16863"/>
            <a:ext cx="2127858" cy="18663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2E9145EB-CDFC-4401-BBEF-8383A00AF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07" y="3690701"/>
            <a:ext cx="1548532" cy="152405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BE0A5108-652C-4115-B0A6-0720AB5E0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07" y="1883167"/>
            <a:ext cx="1548532" cy="1927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FA76BBA-26B1-4079-9CEE-32CE4C66ACC3}"/>
              </a:ext>
            </a:extLst>
          </p:cNvPr>
          <p:cNvSpPr txBox="1"/>
          <p:nvPr/>
        </p:nvSpPr>
        <p:spPr>
          <a:xfrm flipH="1">
            <a:off x="2191866" y="40574"/>
            <a:ext cx="723746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457200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457200">
              <a:buFontTx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</a:t>
            </a:r>
          </a:p>
          <a:p>
            <a:pPr defTabSz="45720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Общая характеристика</a:t>
            </a:r>
          </a:p>
          <a:p>
            <a:pPr defTabSz="45720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Особенности образовательного процесса 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Особенности программно-методического обеспечения образовательного процесса</a:t>
            </a:r>
          </a:p>
          <a:p>
            <a:pPr defTabSz="457200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Организация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 </a:t>
            </a:r>
          </a:p>
          <a:p>
            <a:pPr defTabSz="45720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</a:t>
            </a:r>
          </a:p>
          <a:p>
            <a:pPr defTabSz="45720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деятельность</a:t>
            </a:r>
          </a:p>
          <a:p>
            <a:pPr defTabSz="45720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Заключение.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</a:t>
            </a:r>
          </a:p>
          <a:p>
            <a:pPr defTabSz="457200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планы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974F27B-5329-4802-9066-5C6A19CCC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897" y="1883163"/>
            <a:ext cx="1944216" cy="16836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F6E82BE-4A4F-486C-A5FA-5EED07069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4" y="2001984"/>
            <a:ext cx="2183745" cy="16430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E45BD4C-0D87-4FCD-8DA1-2A4241BC7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880" y="5214752"/>
            <a:ext cx="2420701" cy="1611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ED10034-CBC2-416E-AAC1-4F47D2A17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086" y="-1284"/>
            <a:ext cx="2471431" cy="18844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6C8F543-5198-4862-BA76-926BCBE17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4765" y="16865"/>
            <a:ext cx="1961163" cy="18914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0EF5DDD-E196-4583-91AA-5E50F41C38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6496" y="5214779"/>
            <a:ext cx="1723730" cy="16432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1D6BF6-030B-470A-8C2F-FB2BB7C6E9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0226" y="5183792"/>
            <a:ext cx="2016223" cy="16734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35DF9A0-1807-4EBF-8456-1E4EEA2535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9267" y="5214778"/>
            <a:ext cx="1637636" cy="16828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E71FF3E-E614-4872-91C3-FF9CCE9E2A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6897" y="3465004"/>
            <a:ext cx="1944216" cy="19297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F20DA9D-0507-46AE-BF27-DCE8575D9D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6916" y="5214750"/>
            <a:ext cx="1819369" cy="17148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6D7B32EC-C7CE-47F5-8147-362B8767B2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85" y="5214750"/>
            <a:ext cx="2287765" cy="16948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FF9F6BA-2231-45B8-BC63-B4DD5AC7BC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1881" y="3645024"/>
            <a:ext cx="2207903" cy="15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8CF40C-CB20-4F11-A66A-B4463144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C04C8D-62EC-4BB9-BE63-1DCD9B17C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Пионер">
            <a:extLst>
              <a:ext uri="{FF2B5EF4-FFF2-40B4-BE49-F238E27FC236}">
                <a16:creationId xmlns="" xmlns:a16="http://schemas.microsoft.com/office/drawing/2014/main" id="{3A987547-9217-41CF-A9A4-42F92833E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9" y="180535"/>
            <a:ext cx="11515286" cy="643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6AC1AB80-EF77-424D-B0F2-DCF16948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86" y="3872872"/>
            <a:ext cx="1614196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23AAE1-B694-42D8-9F0C-F6321C4D3DC1}"/>
              </a:ext>
            </a:extLst>
          </p:cNvPr>
          <p:cNvSpPr txBox="1"/>
          <p:nvPr/>
        </p:nvSpPr>
        <p:spPr>
          <a:xfrm flipH="1">
            <a:off x="172798" y="0"/>
            <a:ext cx="8623751" cy="67710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Franklin Gothic Demi" panose="020B0703020102020204" pitchFamily="34" charset="0"/>
              </a:rPr>
              <a:t>1</a:t>
            </a:r>
            <a:r>
              <a:rPr lang="ru-RU" sz="14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.</a:t>
            </a:r>
            <a:r>
              <a:rPr lang="ru-RU" sz="14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ОБРАЩЕНИЕ РУКОВОДИТЕЛЯ</a:t>
            </a:r>
            <a:endParaRPr lang="ru-RU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defTabSz="457200"/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Уважаемые педагоги, родители и обучающиеся, представители общественности, жители Одинцовского городского округа и города Звенигород. </a:t>
            </a:r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defTabSz="457200"/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2021-2022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учебного года педагогический коллектив подводит итоги работы и ставит перед собой задачи на новый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2022-2023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год. Публичный доклад, который мы предлагаем вашему вниманию, содержит информацию по основной деятельности учреждения дополнительного образования за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2021-2022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год. </a:t>
            </a:r>
            <a:endParaRPr lang="ru-RU" sz="1400" b="1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defTabSz="457200"/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коллектив МАУДОДДТ города Звенигород ведёт образовательную деятельность для детей в сфере дополнительного образования, с большим числом различных мероприятий формирует положительный имидж современного образовательного учреждения.</a:t>
            </a:r>
            <a:r>
              <a:rPr lang="ru-RU" sz="1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протяжении многих лет работает над повышением качества и доступности дополнительных общеразвивающих программ для детей, удовлетворяет потребности жителей на образовательные услуги. Семь дней в неделю в свободное от школы время, МАУДОДДТ города Звенигород предоставляет детям от 5 до 18 лет разнообразные образовательные услуги по общеобразовательным общеразвивающим программам технической, естественнонаучной, художественной,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социально-гуманитарной и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физкультурно-спортивной направленностей.</a:t>
            </a:r>
            <a:endParaRPr lang="ru-RU" sz="1400" b="1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defTabSz="457200"/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каждым годом  вместе мы делаем наш Дом детского творчества  лучше, образование – качественнее, а наших ребят – успешнее. Нам чрезвычайно важно, чтобы вы были в курсе всех наших образовательных событий, радовались нашим достижениям, задумывались о проблемах и предлагали их решение. В течение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2021-2022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учебного года педагогический коллектив  трудился над проектированием современной образовательной экосистемы необходимой для формирования и развития успешной личности, наделенной навыками и компетенциями XXI века. Экосистема открывают доступ к широкому спектру разнообразных образовательных траекторий. Это естественное поле для экспериментов и инноваций.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будет организовано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персональная учебная траектория, проходящее как индивидуально, так и в разных группах «коллективного обучения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 начнется с нового 2022 – 2023 учебного года.</a:t>
            </a:r>
          </a:p>
          <a:p>
            <a:pPr indent="450215" algn="just" defTabSz="457200"/>
            <a:r>
              <a:rPr 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нашего коллектива скажу спасибо обучающимся,  родителям за слова благодарности и добрые отзывы о нашей работе! Уважение и доверие даёт нам стимул к сохранению и приумножению традиций МАУДОДДТ города Звенигорода, а также к дальнейшему поиску новых путей развития учреждения, введению новых образовательных технологий и инноваций в интересах всех участников образовательного процесса. </a:t>
            </a:r>
            <a:endParaRPr lang="ru-RU" sz="1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sun1-54.userapi.com/s/v1/ig2/IdQNtxUb_lRN0wGsYGTqtswp4lB6V7WHwf1PMzo1ffLIy3XhF-5487dQ2oR8zB5pKDI6w_lKjO384CnNpG3Lo7hh.jpg?size=400x0&amp;quality=96&amp;crop=1,49,901,901&amp;ava=1">
            <a:extLst>
              <a:ext uri="{FF2B5EF4-FFF2-40B4-BE49-F238E27FC236}">
                <a16:creationId xmlns="" xmlns:a16="http://schemas.microsoft.com/office/drawing/2014/main" id="{BA05FBD3-1591-4C70-B0EE-37D13B7C1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87" y="0"/>
            <a:ext cx="3162779" cy="32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F8BD224-E21E-49DD-A169-D7ACF1FF7494}"/>
              </a:ext>
            </a:extLst>
          </p:cNvPr>
          <p:cNvSpPr/>
          <p:nvPr/>
        </p:nvSpPr>
        <p:spPr>
          <a:xfrm>
            <a:off x="8789877" y="3297147"/>
            <a:ext cx="3156589" cy="3408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Фабричнова Лариса Николаевна</a:t>
            </a:r>
          </a:p>
          <a:p>
            <a:pPr algn="ctr" defTabSz="457200"/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/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88C1CFA7-9424-43C1-B435-254A88C6A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883" y="5592734"/>
            <a:ext cx="1250801" cy="100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C017755-8101-462B-85AD-2189E1033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304" y="2526841"/>
            <a:ext cx="9660597" cy="1735545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Краткая характеристика учреждения: 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Основные сведения</a:t>
            </a:r>
            <a:endPara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учреждения: ежедневно  с 9:00 до 20:00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учреждения: </a:t>
            </a:r>
            <a:r>
              <a:rPr lang="en-US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zvenddt.ru 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 учреждения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odin_ddt_zven@mosreg.ru</a:t>
            </a:r>
            <a:r>
              <a:rPr lang="en-US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</a:t>
            </a:r>
            <a:r>
              <a:rPr lang="en-US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ddt_zven@mail.ru</a:t>
            </a:r>
            <a:r>
              <a:rPr lang="en-US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организации: 8(495) 597-73-58 – директор; 8(498) 697-41-09 – методический кабинет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карте: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Мы на карте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B760192-08EA-411C-8E8A-C64F1CF9C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2" y="184298"/>
            <a:ext cx="246756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41188A1E-4296-41DA-8F5F-5E4700AEC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329" y="424497"/>
            <a:ext cx="2784574" cy="1905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A30F401-1694-450C-A973-7546CB9DA365}"/>
              </a:ext>
            </a:extLst>
          </p:cNvPr>
          <p:cNvSpPr/>
          <p:nvPr/>
        </p:nvSpPr>
        <p:spPr>
          <a:xfrm>
            <a:off x="222126" y="4158112"/>
            <a:ext cx="859496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об учредителе: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Сведения об учредителе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и органы управления организацией: </a:t>
            </a:r>
            <a:r>
              <a:rPr lang="ru-RU" sz="1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Структура и органы управления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292" y="4802215"/>
            <a:ext cx="10280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настоящий момент организация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 реализацию программы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Программа развития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которой является обеспечение перехода МАУДОДДТ города Звенигород в режим устойчивого  системного развития на основе интеграции предыдущего опыта и внедрения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проекта -образовательной экосистемы в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дополнительного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 формирования у обучающихся навыков 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века, необходимых для развития успешной личности, наделенной  новыми компетенциями.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52056" y="5028648"/>
            <a:ext cx="7800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i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826E46B-F162-42E8-A5EB-826C2B02BEA0}"/>
              </a:ext>
            </a:extLst>
          </p:cNvPr>
          <p:cNvSpPr/>
          <p:nvPr/>
        </p:nvSpPr>
        <p:spPr>
          <a:xfrm>
            <a:off x="2252489" y="271764"/>
            <a:ext cx="3052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dirty="0">
                <a:solidFill>
                  <a:prstClr val="black"/>
                </a:solidFill>
                <a:latin typeface="Franklin Gothic Demi" panose="020B0703020102020204" pitchFamily="34" charset="0"/>
              </a:rPr>
              <a:t>       </a:t>
            </a:r>
            <a:r>
              <a:rPr lang="ru-RU" sz="16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2</a:t>
            </a:r>
            <a:r>
              <a:rPr lang="ru-RU" dirty="0">
                <a:solidFill>
                  <a:srgbClr val="FF0000"/>
                </a:solidFill>
                <a:latin typeface="Franklin Gothic Demi" panose="020B0703020102020204" pitchFamily="34" charset="0"/>
              </a:rPr>
              <a:t>. </a:t>
            </a:r>
            <a:r>
              <a:rPr lang="ru-RU" sz="16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Общая характеристика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1D0F7B-973F-4BFB-9C3F-DD7103809462}"/>
              </a:ext>
            </a:extLst>
          </p:cNvPr>
          <p:cNvSpPr txBox="1"/>
          <p:nvPr/>
        </p:nvSpPr>
        <p:spPr>
          <a:xfrm flipH="1">
            <a:off x="2592185" y="651952"/>
            <a:ext cx="6025142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ru-RU" sz="1600" b="1" i="1" dirty="0">
                <a:latin typeface="Calibri"/>
              </a:rPr>
              <a:t>Тип: организация дополнительного образования</a:t>
            </a:r>
          </a:p>
          <a:p>
            <a:pPr lvl="0" defTabSz="914400">
              <a:spcBef>
                <a:spcPct val="20000"/>
              </a:spcBef>
              <a:defRPr/>
            </a:pPr>
            <a:r>
              <a:rPr lang="ru-RU" sz="1600" b="1" i="1" dirty="0">
                <a:latin typeface="Calibri"/>
              </a:rPr>
              <a:t>Вид: учреждение дополнительного образования</a:t>
            </a:r>
          </a:p>
          <a:p>
            <a:pPr lvl="0" defTabSz="914400">
              <a:spcBef>
                <a:spcPct val="20000"/>
              </a:spcBef>
              <a:defRPr/>
            </a:pPr>
            <a:r>
              <a:rPr lang="ru-RU" sz="1600" b="1" i="1" dirty="0">
                <a:latin typeface="Calibri"/>
              </a:rPr>
              <a:t>Организационно-правовая форма: автономное учреждение</a:t>
            </a:r>
          </a:p>
          <a:p>
            <a:pPr lvl="0" defTabSz="914400">
              <a:spcBef>
                <a:spcPct val="20000"/>
              </a:spcBef>
              <a:defRPr/>
            </a:pPr>
            <a:r>
              <a:rPr lang="ru-RU" sz="1600" b="1" i="1" dirty="0" smtClean="0"/>
              <a:t>Лицензия: </a:t>
            </a:r>
            <a:r>
              <a:rPr lang="en-US" sz="1600" b="1" i="1" dirty="0" smtClean="0">
                <a:hlinkClick r:id="rId11"/>
              </a:rPr>
              <a:t>https://zvenddt.ru/documents/main</a:t>
            </a:r>
            <a:endParaRPr lang="ru-RU" sz="1600" b="1" i="1" dirty="0" smtClean="0"/>
          </a:p>
          <a:p>
            <a:pPr lvl="0" defTabSz="914400">
              <a:spcBef>
                <a:spcPct val="20000"/>
              </a:spcBef>
              <a:defRPr/>
            </a:pPr>
            <a:r>
              <a:rPr lang="ru-RU" sz="1600" b="1" i="1" dirty="0" smtClean="0"/>
              <a:t>Устав:  </a:t>
            </a:r>
            <a:r>
              <a:rPr lang="en-US" sz="1600" b="1" i="1" dirty="0" smtClean="0">
                <a:hlinkClick r:id="rId11"/>
              </a:rPr>
              <a:t>https://zvenddt.ru/documents/main</a:t>
            </a:r>
            <a:endParaRPr lang="ru-RU" sz="1600" b="1" i="1" dirty="0" smtClean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7B10D03-C2CE-46C6-950A-5AD8EF8ED399}"/>
              </a:ext>
            </a:extLst>
          </p:cNvPr>
          <p:cNvSpPr/>
          <p:nvPr/>
        </p:nvSpPr>
        <p:spPr>
          <a:xfrm>
            <a:off x="456294" y="6340911"/>
            <a:ext cx="8161036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Сетевое взаимодействие: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Договоры о сотрудничестве </a:t>
            </a:r>
            <a:endParaRPr lang="ru-RU" sz="16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82B595D-D608-438F-94E5-839A39F6B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" y="4140654"/>
            <a:ext cx="8616712" cy="3032762"/>
          </a:xfrm>
        </p:spPr>
        <p:txBody>
          <a:bodyPr>
            <a:normAutofit fontScale="25000" lnSpcReduction="20000"/>
          </a:bodyPr>
          <a:lstStyle/>
          <a:p>
            <a:pPr marL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Контингент обучающихся: </a:t>
            </a:r>
            <a:r>
              <a:rPr lang="ru-RU" sz="6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RU" sz="6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чреждение предоставляет образовательные услуги всем категориям граждан преимущественно от 5 до 18 лет, независимо от их социального статуса и положения. МАУДОДДТ города Звенигород организует работу с обучающимися в течение учебного года с 1 сентября по </a:t>
            </a:r>
            <a:r>
              <a:rPr lang="ru-RU" sz="6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24 </a:t>
            </a:r>
            <a:r>
              <a:rPr lang="ru-RU" sz="6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июня ежедневно, без выходных и каникул, предоставляет возможность каждому ребенку возможность  свободного выбора образовательной области, включение в разнообразные виды деятельности в соответствии с индивидуальными образовательными потребностями, способностями, интересами, особенностями</a:t>
            </a:r>
            <a:r>
              <a:rPr lang="ru-RU" sz="6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6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Сведения о </a:t>
            </a:r>
            <a:r>
              <a:rPr lang="ru-RU" sz="6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контенгенте</a:t>
            </a:r>
            <a:endParaRPr lang="ru-RU" sz="6800" b="1" i="1" u="sng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6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общеобразовательных общеразвивающих программ: </a:t>
            </a:r>
            <a:r>
              <a:rPr lang="ru-RU" sz="6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Анализ выполнения программ</a:t>
            </a:r>
            <a:endParaRPr lang="ru-RU" sz="6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20000"/>
              </a:lnSpc>
              <a:spcAft>
                <a:spcPts val="0"/>
              </a:spcAft>
            </a:pPr>
            <a:endParaRPr lang="ru-RU" sz="68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1CE7CA69-067E-4D8C-BED0-786AEC466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1826"/>
            <a:ext cx="2467562" cy="237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C6517B5-1802-4ED7-80B3-42D5338D8CB8}"/>
              </a:ext>
            </a:extLst>
          </p:cNvPr>
          <p:cNvSpPr/>
          <p:nvPr/>
        </p:nvSpPr>
        <p:spPr>
          <a:xfrm>
            <a:off x="2467576" y="367842"/>
            <a:ext cx="9044272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DF5327"/>
                </a:solidFill>
                <a:latin typeface="Franklin Gothic Demi" panose="020B0703020102020204" pitchFamily="34" charset="0"/>
              </a:rPr>
              <a:t>3. Особенности образовательного процесса </a:t>
            </a:r>
          </a:p>
          <a:p>
            <a:pPr algn="just" defTabSz="457200"/>
            <a:r>
              <a:rPr lang="ru-RU" sz="17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и задачи: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ru-RU" sz="17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обеспечения в рамках имеющихся ресурсов стабильного и устойчивого развития МАУДОДДТ города Звенигород, необходимого для полноценного обеспечения прав и гарантий детей в сфере дополнительного образования, в интересах формирования духовно богатой, физически здоровой, социально активной и творческой личности ребенка выбраны цели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7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142DF5-F4E2-4FA0-9E21-6E2B923C83F1}"/>
              </a:ext>
            </a:extLst>
          </p:cNvPr>
          <p:cNvSpPr txBox="1"/>
          <p:nvPr/>
        </p:nvSpPr>
        <p:spPr>
          <a:xfrm>
            <a:off x="267853" y="1663200"/>
            <a:ext cx="1131622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Цели и задачи</a:t>
            </a:r>
            <a:endParaRPr lang="ru-RU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57200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МАУДОДДТ города Звенигород осуществляет свою деятельность, согласно лицензии на образовательную деятельность по следующим общеобразовательным общеразвивающим программам</a:t>
            </a:r>
            <a:r>
              <a:rPr lang="ru-RU" sz="17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Сведения о реализуемых программах</a:t>
            </a:r>
            <a:endParaRPr lang="ru-RU" sz="17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1DB5B1-19BE-4F58-9D21-382DFCCC79A4}"/>
              </a:ext>
            </a:extLst>
          </p:cNvPr>
          <p:cNvSpPr txBox="1"/>
          <p:nvPr/>
        </p:nvSpPr>
        <p:spPr>
          <a:xfrm>
            <a:off x="251805" y="2740274"/>
            <a:ext cx="1137726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2021-2022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учебном году в МАУДОДДТ г. Звенигород осуществлялась работа 46 творческих объединений (36 объединений-бюджет/ПФДО, 10-внебюджет); 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учебных групп (42 группы-бюджет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17-ПФДО, 21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группа-</a:t>
            </a:r>
            <a:r>
              <a:rPr lang="ru-RU" sz="17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внебюджет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–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894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 (из них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774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на бюджетной основе и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120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на внебюджетной основе), что по сравнению с первоначальным комплектованием (100%) не изменилось и в полном объёме соответствует учебному плану и муниципальному заданию. </a:t>
            </a:r>
            <a:r>
              <a:rPr lang="ru-RU" sz="17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Возрастная характеристика обучающихся </a:t>
            </a:r>
            <a:endParaRPr lang="ru-RU" sz="17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962BEFB-0B56-4D7A-8BC3-6A57AE24B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709" y="4293120"/>
            <a:ext cx="2561808" cy="181833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621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82B595D-D608-438F-94E5-839A39F6B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970" y="4140342"/>
            <a:ext cx="8936465" cy="1419492"/>
          </a:xfrm>
        </p:spPr>
        <p:txBody>
          <a:bodyPr>
            <a:normAutofit fontScale="25000" lnSpcReduction="20000"/>
          </a:bodyPr>
          <a:lstStyle/>
          <a:p>
            <a:pPr marL="228600" algn="just">
              <a:lnSpc>
                <a:spcPct val="120000"/>
              </a:lnSpc>
              <a:spcAft>
                <a:spcPts val="0"/>
              </a:spcAft>
            </a:pPr>
            <a:r>
              <a:rPr lang="ru-RU" sz="6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Контингент обучающихся.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Учреждение предоставляет образовательные услуги всем категориям граждан преимущественно от 5 до 18 лет, независимо от их социального статуса и положения. МАУДОДДТ города Звенигород организует работу с обучающимися в течение учебного года с 1 сентября по 30 июня ежедневно, без выходных и каникул, предоставляет возможность каждому ребенку возможность  свободного выбора образовательной области, включение в разнообразные виды деятельности в соответствии с индивидуальными образовательными потребностями, способностями, интересами, особенностями</a:t>
            </a:r>
            <a:r>
              <a:rPr lang="ru-RU" sz="6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64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Сведения о контенгенте.pdf</a:t>
            </a:r>
            <a:endParaRPr lang="ru-RU" sz="64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1CE7CA69-067E-4D8C-BED0-786AEC466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1826"/>
            <a:ext cx="2467562" cy="237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C6517B5-1802-4ED7-80B3-42D5338D8CB8}"/>
              </a:ext>
            </a:extLst>
          </p:cNvPr>
          <p:cNvSpPr/>
          <p:nvPr/>
        </p:nvSpPr>
        <p:spPr>
          <a:xfrm>
            <a:off x="2467565" y="367841"/>
            <a:ext cx="904427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DF5327"/>
                </a:solidFill>
                <a:latin typeface="Franklin Gothic Demi" panose="020B0703020102020204" pitchFamily="34" charset="0"/>
              </a:rPr>
              <a:t>4. Особенности программно-методического обеспечения образовательного процесса</a:t>
            </a:r>
          </a:p>
          <a:p>
            <a:pPr algn="just" defTabSz="457200">
              <a:lnSpc>
                <a:spcPct val="115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муниципальном автономном учреждении дополнительного образования Дом  детского творчества города Звенигород была разработана и реализовалась 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2021-2022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учебном году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программа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которая была рассмотрена на педагогическом совете (протокол № 1 от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30.08.2021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г.) и утверждена приказом от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30.08.2021 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172.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https://zvenddt.ru/education/program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142DF5-F4E2-4FA0-9E21-6E2B923C83F1}"/>
              </a:ext>
            </a:extLst>
          </p:cNvPr>
          <p:cNvSpPr txBox="1"/>
          <p:nvPr/>
        </p:nvSpPr>
        <p:spPr>
          <a:xfrm>
            <a:off x="369016" y="2666330"/>
            <a:ext cx="11142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учебном году в рамках реализации федерального проекта «Успех каждого ребёнка» в Доме детского творчества была  начата работа по внедрению системы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персонифицированного финансирования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детей (ПФДО). Всего было выдано 276 сертификатов на обучение по 17 общеобразовательным общеразвивающим программам дополнительного образования, первого года обучения, направления которых определены Управлением образования администрации Одинцовского городского округа: </a:t>
            </a:r>
            <a:r>
              <a:rPr lang="en-US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https://zvenddt.ru/pfdo</a:t>
            </a:r>
            <a:endParaRPr lang="ru-RU" sz="16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F9B0FD-8B73-43D9-B326-75BC403D83FD}"/>
              </a:ext>
            </a:extLst>
          </p:cNvPr>
          <p:cNvSpPr txBox="1"/>
          <p:nvPr/>
        </p:nvSpPr>
        <p:spPr>
          <a:xfrm flipH="1">
            <a:off x="369019" y="6177429"/>
            <a:ext cx="11043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выполнения общеобразовательных общеразвивающих программ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Анализ выполнения программ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2C5318B-2B9B-4CAB-B290-A08C676D9934}"/>
              </a:ext>
            </a:extLst>
          </p:cNvPr>
          <p:cNvSpPr txBox="1"/>
          <p:nvPr/>
        </p:nvSpPr>
        <p:spPr>
          <a:xfrm>
            <a:off x="369016" y="1886663"/>
            <a:ext cx="11142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2021-2022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учебном году в МАУДОДДТ г. Звенигород реализовались  общеобразовательные общеразвивающие программы дополнительного образования (29 - на бюджетной основе, 17 – на ПФДО,   10 – на внебюджетной основе) различной направленности: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Направленности программ</a:t>
            </a:r>
            <a:endParaRPr lang="ru-RU" sz="16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4944466-9482-4E52-BF70-9CC0494BD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1434" y="4115755"/>
            <a:ext cx="2506117" cy="20616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25888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82B595D-D608-438F-94E5-839A39F6B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290" y="3866926"/>
            <a:ext cx="11478993" cy="1288177"/>
          </a:xfrm>
        </p:spPr>
        <p:txBody>
          <a:bodyPr>
            <a:noAutofit/>
          </a:bodyPr>
          <a:lstStyle/>
          <a:p>
            <a:pPr algn="l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мероприятий 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Организация и проведение мероприятий различного уровня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обучающихся в конкурсах, выставках, конференциях, фестивалях, соревнованиях,</a:t>
            </a:r>
          </a:p>
          <a:p>
            <a:pPr algn="l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чемпионатах и турнирах: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Участие обучающихся в мероприятиях различного уровня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обучающихся в конкурсах, выставках, конференциях, фестивалях, соревнованиях, </a:t>
            </a:r>
          </a:p>
          <a:p>
            <a:pPr algn="l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чемпионатах и турнирах: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Победы  обучающихся в мероприятиях различного уровня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1CE7CA69-067E-4D8C-BED0-786AEC466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1826"/>
            <a:ext cx="2467562" cy="237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C6517B5-1802-4ED7-80B3-42D5338D8CB8}"/>
              </a:ext>
            </a:extLst>
          </p:cNvPr>
          <p:cNvSpPr/>
          <p:nvPr/>
        </p:nvSpPr>
        <p:spPr>
          <a:xfrm>
            <a:off x="2436039" y="492868"/>
            <a:ext cx="90757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Воспитательная работа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МАУДОДДТ г. Звенигород является важной составляющей образовательного процесса, она имеет дополнительную образовательную функцию, направлена на удовлетворение потребностей детей в отдыхе, самореализации, общении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Организация воспитательной работы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142DF5-F4E2-4FA0-9E21-6E2B923C83F1}"/>
              </a:ext>
            </a:extLst>
          </p:cNvPr>
          <p:cNvSpPr txBox="1"/>
          <p:nvPr/>
        </p:nvSpPr>
        <p:spPr>
          <a:xfrm>
            <a:off x="258281" y="2342685"/>
            <a:ext cx="1123908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15000"/>
              </a:lnSpc>
            </a:pPr>
            <a:r>
              <a:rPr lang="ru-RU" sz="16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2020-2021 учебном  году была продолжена работа по внедрению в образовательный процесс </a:t>
            </a:r>
            <a:r>
              <a:rPr lang="ru-RU" sz="1600" b="1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проектных и исследовательских технологий</a:t>
            </a:r>
            <a:r>
              <a:rPr lang="ru-RU" sz="16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как средства формирования творческих и технических компетенций обучающихся в условиях дополнительного образования: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action="ppaction://hlinkfile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Проектная и исследовательская деятельность</a:t>
            </a:r>
            <a:endParaRPr lang="ru-RU" sz="12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2C5318B-2B9B-4CAB-B290-A08C676D9934}"/>
              </a:ext>
            </a:extLst>
          </p:cNvPr>
          <p:cNvSpPr txBox="1"/>
          <p:nvPr/>
        </p:nvSpPr>
        <p:spPr>
          <a:xfrm>
            <a:off x="369016" y="1886662"/>
            <a:ext cx="11142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</a:t>
            </a:r>
            <a:endParaRPr lang="ru-RU" sz="16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D22F01C-0154-4C32-87EE-E15B51DD0BD9}"/>
              </a:ext>
            </a:extLst>
          </p:cNvPr>
          <p:cNvSpPr txBox="1"/>
          <p:nvPr/>
        </p:nvSpPr>
        <p:spPr>
          <a:xfrm>
            <a:off x="2467563" y="1511687"/>
            <a:ext cx="9075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Главным направлением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методической и научно-исследовательской деятельности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МАУДОДДТ города Звенигород  являются объединения естественнонаучной, технической и туристско-краеведческой  направленности.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Методическая и научно-исследовательская деятельность</a:t>
            </a:r>
            <a:endParaRPr lang="ru-RU" sz="1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F1707D6-D8E0-4830-8A08-06B37475A526}"/>
              </a:ext>
            </a:extLst>
          </p:cNvPr>
          <p:cNvSpPr txBox="1"/>
          <p:nvPr/>
        </p:nvSpPr>
        <p:spPr>
          <a:xfrm>
            <a:off x="258289" y="3179742"/>
            <a:ext cx="11388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учебно-воспитательной работы были запланированы и проведены разнообразные мероприятия в рамках программы-проекта 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Одаренные дети достояние нации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99A133-5AD0-44D9-A79D-4C61FE1B06C9}"/>
              </a:ext>
            </a:extLst>
          </p:cNvPr>
          <p:cNvSpPr txBox="1"/>
          <p:nvPr/>
        </p:nvSpPr>
        <p:spPr>
          <a:xfrm>
            <a:off x="8910642" y="5357681"/>
            <a:ext cx="263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050576A-559E-428B-9C9E-4AD629C3DE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0649" y="3934364"/>
            <a:ext cx="2389082" cy="23074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45D928F-7E39-43EF-B01B-880DED418703}"/>
              </a:ext>
            </a:extLst>
          </p:cNvPr>
          <p:cNvSpPr/>
          <p:nvPr/>
        </p:nvSpPr>
        <p:spPr>
          <a:xfrm>
            <a:off x="2655468" y="205799"/>
            <a:ext cx="4760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ru-RU" b="1" dirty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DF5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образовательного процесса </a:t>
            </a:r>
          </a:p>
        </p:txBody>
      </p:sp>
    </p:spTree>
    <p:extLst>
      <p:ext uri="{BB962C8B-B14F-4D97-AF65-F5344CB8AC3E}">
        <p14:creationId xmlns:p14="http://schemas.microsoft.com/office/powerpoint/2010/main" val="34846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82B595D-D608-438F-94E5-839A39F6B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784" y="5532300"/>
            <a:ext cx="11282350" cy="806745"/>
          </a:xfrm>
        </p:spPr>
        <p:txBody>
          <a:bodyPr>
            <a:noAutofit/>
          </a:bodyPr>
          <a:lstStyle/>
          <a:p>
            <a:pPr algn="l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классы и открытые занятия педагогов дополнительного образования: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Мастер – классы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творческие мастерские: </a:t>
            </a:r>
            <a:r>
              <a:rPr lang="ru-RU" sz="16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Академия ремёсел</a:t>
            </a:r>
            <a:r>
              <a:rPr lang="ru-RU" sz="16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1CE7CA69-067E-4D8C-BED0-786AEC466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1826"/>
            <a:ext cx="2467562" cy="237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C6517B5-1802-4ED7-80B3-42D5338D8CB8}"/>
              </a:ext>
            </a:extLst>
          </p:cNvPr>
          <p:cNvSpPr/>
          <p:nvPr/>
        </p:nvSpPr>
        <p:spPr>
          <a:xfrm>
            <a:off x="2467572" y="367840"/>
            <a:ext cx="9044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DF5327"/>
                </a:solidFill>
                <a:latin typeface="Franklin Gothic Demi" panose="020B0703020102020204" pitchFamily="34" charset="0"/>
              </a:rPr>
              <a:t>6</a:t>
            </a:r>
            <a:r>
              <a:rPr lang="ru-RU" sz="1600" dirty="0" smtClean="0">
                <a:solidFill>
                  <a:srgbClr val="DF5327"/>
                </a:solidFill>
                <a:latin typeface="Franklin Gothic Demi" panose="020B0703020102020204" pitchFamily="34" charset="0"/>
              </a:rPr>
              <a:t>. </a:t>
            </a:r>
            <a:r>
              <a:rPr lang="ru-RU" sz="1600" dirty="0">
                <a:solidFill>
                  <a:srgbClr val="DF5327"/>
                </a:solidFill>
                <a:latin typeface="Franklin Gothic Demi" panose="020B0703020102020204" pitchFamily="34" charset="0"/>
              </a:rPr>
              <a:t>Кадровый состав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2C5318B-2B9B-4CAB-B290-A08C676D9934}"/>
              </a:ext>
            </a:extLst>
          </p:cNvPr>
          <p:cNvSpPr txBox="1"/>
          <p:nvPr/>
        </p:nvSpPr>
        <p:spPr>
          <a:xfrm>
            <a:off x="364526" y="3354612"/>
            <a:ext cx="9914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Награды за профессиональные достижения педагогов: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Грамоты, дипломы, благодарственные письма</a:t>
            </a:r>
            <a:endParaRPr lang="ru-RU" sz="16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D22F01C-0154-4C32-87EE-E15B51DD0BD9}"/>
              </a:ext>
            </a:extLst>
          </p:cNvPr>
          <p:cNvSpPr txBox="1"/>
          <p:nvPr/>
        </p:nvSpPr>
        <p:spPr>
          <a:xfrm>
            <a:off x="430040" y="2745166"/>
            <a:ext cx="9075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Курсы повышения квалификации и профессиональной переподготовки: </a:t>
            </a:r>
            <a:r>
              <a:rPr lang="ru-RU" sz="1600" b="1" i="1" dirty="0">
                <a:solidFill>
                  <a:srgbClr val="418AB3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6"/>
              </a:rPr>
              <a:t>Курсы повышения квалификации и профессиональной подготовки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B4BD4F-9045-460D-8A4A-D99D0C91101E}"/>
              </a:ext>
            </a:extLst>
          </p:cNvPr>
          <p:cNvSpPr txBox="1"/>
          <p:nvPr/>
        </p:nvSpPr>
        <p:spPr>
          <a:xfrm flipH="1">
            <a:off x="384736" y="4428056"/>
            <a:ext cx="6984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и статьи педагогов: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Публикации и статьи педагогов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F8E037-337F-4023-ADD2-25FD27C333CE}"/>
              </a:ext>
            </a:extLst>
          </p:cNvPr>
          <p:cNvSpPr txBox="1"/>
          <p:nvPr/>
        </p:nvSpPr>
        <p:spPr>
          <a:xfrm flipH="1">
            <a:off x="342313" y="4916311"/>
            <a:ext cx="9203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участие педагогов в конкурсах, выставках: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Личное участие педагогов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06CC213-51B9-4D95-BCD4-2707636B214D}"/>
              </a:ext>
            </a:extLst>
          </p:cNvPr>
          <p:cNvSpPr txBox="1"/>
          <p:nvPr/>
        </p:nvSpPr>
        <p:spPr>
          <a:xfrm>
            <a:off x="2467570" y="1993435"/>
            <a:ext cx="7635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и педагогический состав: 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Руководители и педагогический состав  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1DAB82F-B652-4DE5-A32B-334A690933CE}"/>
              </a:ext>
            </a:extLst>
          </p:cNvPr>
          <p:cNvSpPr txBox="1"/>
          <p:nvPr/>
        </p:nvSpPr>
        <p:spPr>
          <a:xfrm>
            <a:off x="9568143" y="5634911"/>
            <a:ext cx="171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7EC99894-2E08-4DC0-AC07-FF7EA4781F54}"/>
              </a:ext>
            </a:extLst>
          </p:cNvPr>
          <p:cNvSpPr/>
          <p:nvPr/>
        </p:nvSpPr>
        <p:spPr>
          <a:xfrm>
            <a:off x="428438" y="2344963"/>
            <a:ext cx="9193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характеристика: </a:t>
            </a:r>
            <a:r>
              <a:rPr lang="ru-RU" sz="1600" b="1" i="1" dirty="0">
                <a:solidFill>
                  <a:srgbClr val="418AB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Квалификационная характеристика педагогического состава</a:t>
            </a:r>
            <a:r>
              <a:rPr lang="ru-RU" sz="1600" b="1" i="1" dirty="0">
                <a:solidFill>
                  <a:srgbClr val="418A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F20CBC5-6374-454C-A983-034775F20653}"/>
              </a:ext>
            </a:extLst>
          </p:cNvPr>
          <p:cNvSpPr txBox="1"/>
          <p:nvPr/>
        </p:nvSpPr>
        <p:spPr>
          <a:xfrm>
            <a:off x="2433846" y="742340"/>
            <a:ext cx="9193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Учреждение полностью укомплектовано административными и  педагогическими кадрами  в соответствии со штатным расписанием. Основную часть педагогического коллектива составляют опытные педагоги, с достаточным стажем работы, обладающие профессиональным мастерством. Коллектив  высококвалифицированный, имеет значительный творческий потенциал и возможности для профессионального роста.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2EB771F-FDCE-42EE-ADA1-4B69D874895E}"/>
              </a:ext>
            </a:extLst>
          </p:cNvPr>
          <p:cNvSpPr txBox="1"/>
          <p:nvPr/>
        </p:nvSpPr>
        <p:spPr>
          <a:xfrm flipH="1">
            <a:off x="378783" y="3839191"/>
            <a:ext cx="715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реализуемые администрацией и педагогическим составом: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Проекты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DF22C4A-E873-4AF8-844A-67F5C590C679}"/>
              </a:ext>
            </a:extLst>
          </p:cNvPr>
          <p:cNvSpPr/>
          <p:nvPr/>
        </p:nvSpPr>
        <p:spPr>
          <a:xfrm>
            <a:off x="2737760" y="264732"/>
            <a:ext cx="30347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DF5327"/>
                </a:solidFill>
                <a:latin typeface="Franklin Gothic Demi" panose="020B0703020102020204" pitchFamily="34" charset="0"/>
              </a:rPr>
              <a:t>7</a:t>
            </a:r>
            <a:r>
              <a:rPr lang="ru-RU" sz="1600" dirty="0" smtClean="0">
                <a:solidFill>
                  <a:srgbClr val="DF5327"/>
                </a:solidFill>
                <a:latin typeface="Franklin Gothic Demi" panose="020B0703020102020204" pitchFamily="34" charset="0"/>
              </a:rPr>
              <a:t>. </a:t>
            </a:r>
            <a:r>
              <a:rPr lang="ru-RU" sz="1600" dirty="0">
                <a:solidFill>
                  <a:srgbClr val="DF5327"/>
                </a:solidFill>
                <a:latin typeface="Franklin Gothic Demi" panose="020B0703020102020204" pitchFamily="34" charset="0"/>
              </a:rPr>
              <a:t>Финансовая деятельность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10308D0-4DB5-4B57-9515-C7648BEB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9" y="1"/>
            <a:ext cx="2467562" cy="237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B84EA14-BD5C-4AB4-9A88-25276495C89D}"/>
              </a:ext>
            </a:extLst>
          </p:cNvPr>
          <p:cNvSpPr/>
          <p:nvPr/>
        </p:nvSpPr>
        <p:spPr>
          <a:xfrm>
            <a:off x="335769" y="3805501"/>
            <a:ext cx="84328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оказывает платные образовательные услуги в целях всестороннего удовлетворения образовательных потребностей граждан.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Платные образовательные  услуги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Приобретения за счет платных образовательных услуг: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Приобретения 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Расходование бюджетных и внебюджетных средств в соответствии с планом финансово – хозяйственной деятельности: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Финансовая деятельность учреждения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использования средств по итогам года размещены на официальном сайте для размещения информации о государственных (муниципальных) учреждениях: </a:t>
            </a:r>
            <a:r>
              <a:rPr lang="en-US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bus</a:t>
            </a:r>
            <a:r>
              <a:rPr lang="en-US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.gov.ru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D012BAA-4EF0-48CD-92FA-607B680D2311}"/>
              </a:ext>
            </a:extLst>
          </p:cNvPr>
          <p:cNvSpPr/>
          <p:nvPr/>
        </p:nvSpPr>
        <p:spPr>
          <a:xfrm>
            <a:off x="2494388" y="603285"/>
            <a:ext cx="86632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Финансирование расходов МАУДОДДТ города Звенигород 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учебном году  осуществлялось из двух источников:</a:t>
            </a:r>
          </a:p>
          <a:p>
            <a:pPr algn="just" defTabSz="457200"/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 местного бюджета – на обеспечение выполнения муниципального задания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из бюджета городского округа, было выделено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15 681 706,00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Это расходы по оплате труда работников с начислениями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</a:rPr>
              <a:t>11 4766 482,00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 услуги по содержанию имущества,  коммунальные услуги, услуги связи, прочие работы, услуги (в том числе развитие материально – технической базы)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</a:rPr>
              <a:t>1 790 145,58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just" defTabSz="457200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средств от предпринимательской деятельности – доход от оказания платных образовательных услуг 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составил </a:t>
            </a:r>
            <a:r>
              <a:rPr lang="ru-RU" sz="1600" dirty="0">
                <a:latin typeface="Times New Roman" panose="02020603050405020304" pitchFamily="18" charset="0"/>
              </a:rPr>
              <a:t>3 </a:t>
            </a:r>
            <a:r>
              <a:rPr lang="ru-RU" sz="1600" dirty="0" smtClean="0">
                <a:latin typeface="Times New Roman" panose="02020603050405020304" pitchFamily="18" charset="0"/>
              </a:rPr>
              <a:t>808 145,00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Которые расходуются,   согласно заявленной смете,  на оплату труда работников с начислениями, услуги по содержанию имущества (в том числе развитие материально–технической базы).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3345701B-7A8B-428C-BBE4-3B73E7EAC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4620439"/>
              </p:ext>
            </p:extLst>
          </p:nvPr>
        </p:nvGraphicFramePr>
        <p:xfrm>
          <a:off x="7722553" y="3313946"/>
          <a:ext cx="3955784" cy="3544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669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Бази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3_Бази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1850</Words>
  <Application>Microsoft Office PowerPoint</Application>
  <PresentationFormat>Произвольный</PresentationFormat>
  <Paragraphs>151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2_Базис</vt:lpstr>
      <vt:lpstr>3_Базис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ирина</cp:lastModifiedBy>
  <cp:revision>34</cp:revision>
  <dcterms:created xsi:type="dcterms:W3CDTF">2022-07-09T05:28:04Z</dcterms:created>
  <dcterms:modified xsi:type="dcterms:W3CDTF">2022-07-21T09:05:57Z</dcterms:modified>
</cp:coreProperties>
</file>